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6"/>
  </p:notesMasterIdLst>
  <p:sldIdLst>
    <p:sldId id="256" r:id="rId3"/>
    <p:sldId id="259" r:id="rId4"/>
    <p:sldId id="257" r:id="rId5"/>
    <p:sldId id="258" r:id="rId6"/>
    <p:sldId id="295" r:id="rId7"/>
    <p:sldId id="262" r:id="rId8"/>
    <p:sldId id="263" r:id="rId9"/>
    <p:sldId id="267" r:id="rId10"/>
    <p:sldId id="268" r:id="rId11"/>
    <p:sldId id="271" r:id="rId12"/>
    <p:sldId id="264" r:id="rId13"/>
    <p:sldId id="266" r:id="rId14"/>
    <p:sldId id="265" r:id="rId15"/>
    <p:sldId id="272" r:id="rId16"/>
    <p:sldId id="275" r:id="rId17"/>
    <p:sldId id="269" r:id="rId18"/>
    <p:sldId id="270" r:id="rId19"/>
    <p:sldId id="340" r:id="rId20"/>
    <p:sldId id="273" r:id="rId21"/>
    <p:sldId id="320" r:id="rId22"/>
    <p:sldId id="352" r:id="rId23"/>
    <p:sldId id="274" r:id="rId24"/>
    <p:sldId id="294" r:id="rId25"/>
    <p:sldId id="277" r:id="rId26"/>
    <p:sldId id="321" r:id="rId27"/>
    <p:sldId id="297" r:id="rId28"/>
    <p:sldId id="324" r:id="rId29"/>
    <p:sldId id="323" r:id="rId30"/>
    <p:sldId id="322" r:id="rId31"/>
    <p:sldId id="328" r:id="rId32"/>
    <p:sldId id="327" r:id="rId33"/>
    <p:sldId id="332" r:id="rId34"/>
    <p:sldId id="331" r:id="rId35"/>
    <p:sldId id="333" r:id="rId36"/>
    <p:sldId id="330" r:id="rId37"/>
    <p:sldId id="335" r:id="rId38"/>
    <p:sldId id="334" r:id="rId39"/>
    <p:sldId id="339" r:id="rId40"/>
    <p:sldId id="357" r:id="rId41"/>
    <p:sldId id="353" r:id="rId42"/>
    <p:sldId id="355" r:id="rId43"/>
    <p:sldId id="312" r:id="rId44"/>
    <p:sldId id="325" r:id="rId45"/>
    <p:sldId id="336" r:id="rId46"/>
    <p:sldId id="337" r:id="rId47"/>
    <p:sldId id="338" r:id="rId48"/>
    <p:sldId id="329" r:id="rId49"/>
    <p:sldId id="314" r:id="rId50"/>
    <p:sldId id="315" r:id="rId51"/>
    <p:sldId id="316" r:id="rId52"/>
    <p:sldId id="317" r:id="rId53"/>
    <p:sldId id="318" r:id="rId54"/>
    <p:sldId id="286" r:id="rId55"/>
    <p:sldId id="288" r:id="rId56"/>
    <p:sldId id="289" r:id="rId57"/>
    <p:sldId id="260" r:id="rId58"/>
    <p:sldId id="298" r:id="rId59"/>
    <p:sldId id="354" r:id="rId60"/>
    <p:sldId id="285" r:id="rId61"/>
    <p:sldId id="290" r:id="rId62"/>
    <p:sldId id="291" r:id="rId63"/>
    <p:sldId id="287" r:id="rId64"/>
    <p:sldId id="356" r:id="rId65"/>
    <p:sldId id="342" r:id="rId66"/>
    <p:sldId id="343" r:id="rId67"/>
    <p:sldId id="344" r:id="rId68"/>
    <p:sldId id="346" r:id="rId69"/>
    <p:sldId id="347" r:id="rId70"/>
    <p:sldId id="348" r:id="rId71"/>
    <p:sldId id="349" r:id="rId72"/>
    <p:sldId id="351" r:id="rId73"/>
    <p:sldId id="281" r:id="rId74"/>
    <p:sldId id="300" r:id="rId75"/>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p:cViewPr varScale="1">
        <p:scale>
          <a:sx n="69" d="100"/>
          <a:sy n="69" d="100"/>
        </p:scale>
        <p:origin x="1144" y="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ADD9EB-F12F-4017-95D8-05B147F71A7A}" type="datetimeFigureOut">
              <a:rPr lang="hu-HU" smtClean="0"/>
              <a:t>2021. 04. 11.</a:t>
            </a:fld>
            <a:endParaRPr lang="hu-HU"/>
          </a:p>
        </p:txBody>
      </p:sp>
      <p:sp>
        <p:nvSpPr>
          <p:cNvPr id="4" name="Diakép hely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E009A6-AD99-4017-8AD2-B4819561A2CF}" type="slidenum">
              <a:rPr lang="hu-HU" smtClean="0"/>
              <a:t>‹#›</a:t>
            </a:fld>
            <a:endParaRPr lang="hu-HU"/>
          </a:p>
        </p:txBody>
      </p:sp>
    </p:spTree>
    <p:extLst>
      <p:ext uri="{BB962C8B-B14F-4D97-AF65-F5344CB8AC3E}">
        <p14:creationId xmlns:p14="http://schemas.microsoft.com/office/powerpoint/2010/main" val="3651703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FC474F5-2D51-4DB0-8978-CF5C34084C93}" type="slidenum">
              <a:rPr kumimoji="0" lang="en-US" altLang="hu-H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hu-HU"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28826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hu-HU" smtClean="0"/>
              <a:t>Mintacím szerkesztése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fr-CA"/>
          </a:p>
        </p:txBody>
      </p:sp>
      <p:sp>
        <p:nvSpPr>
          <p:cNvPr id="4" name="Espace réservé de la date 3"/>
          <p:cNvSpPr>
            <a:spLocks noGrp="1"/>
          </p:cNvSpPr>
          <p:nvPr>
            <p:ph type="dt" sz="half" idx="10"/>
          </p:nvPr>
        </p:nvSpPr>
        <p:spPr/>
        <p:txBody>
          <a:bodyPr/>
          <a:lstStyle>
            <a:lvl1pPr>
              <a:defRPr/>
            </a:lvl1pPr>
          </a:lstStyle>
          <a:p>
            <a:pPr>
              <a:defRPr/>
            </a:pPr>
            <a:fld id="{37300BF0-4A9E-4946-8AE7-7DC9826E791B}" type="datetimeFigureOut">
              <a:rPr lang="fr-FR"/>
              <a:pPr>
                <a:defRPr/>
              </a:pPr>
              <a:t>11/04/2021</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EBF14618-54A5-4CDC-968E-E29BA08B6219}" type="slidenum">
              <a:rPr lang="fr-CA"/>
              <a:pPr>
                <a:defRPr/>
              </a:pPr>
              <a:t>‹#›</a:t>
            </a:fld>
            <a:endParaRPr lang="fr-CA"/>
          </a:p>
        </p:txBody>
      </p:sp>
    </p:spTree>
    <p:extLst>
      <p:ext uri="{BB962C8B-B14F-4D97-AF65-F5344CB8AC3E}">
        <p14:creationId xmlns:p14="http://schemas.microsoft.com/office/powerpoint/2010/main" val="3737743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hu-HU" smtClean="0"/>
              <a:t>Mintacím szerkesztése</a:t>
            </a:r>
            <a:endParaRPr lang="fr-CA"/>
          </a:p>
        </p:txBody>
      </p:sp>
      <p:sp>
        <p:nvSpPr>
          <p:cNvPr id="3" name="Espace réservé du texte vertical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fr-CA"/>
          </a:p>
        </p:txBody>
      </p:sp>
      <p:sp>
        <p:nvSpPr>
          <p:cNvPr id="4" name="Espace réservé de la date 3"/>
          <p:cNvSpPr>
            <a:spLocks noGrp="1"/>
          </p:cNvSpPr>
          <p:nvPr>
            <p:ph type="dt" sz="half" idx="10"/>
          </p:nvPr>
        </p:nvSpPr>
        <p:spPr/>
        <p:txBody>
          <a:bodyPr/>
          <a:lstStyle>
            <a:lvl1pPr>
              <a:defRPr/>
            </a:lvl1pPr>
          </a:lstStyle>
          <a:p>
            <a:pPr>
              <a:defRPr/>
            </a:pPr>
            <a:fld id="{849F9551-72EE-44D0-82A9-B606A06366F2}" type="datetimeFigureOut">
              <a:rPr lang="fr-FR"/>
              <a:pPr>
                <a:defRPr/>
              </a:pPr>
              <a:t>11/04/2021</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E14C854F-F002-4968-A947-662BBB1E28BC}" type="slidenum">
              <a:rPr lang="fr-CA"/>
              <a:pPr>
                <a:defRPr/>
              </a:pPr>
              <a:t>‹#›</a:t>
            </a:fld>
            <a:endParaRPr lang="fr-CA"/>
          </a:p>
        </p:txBody>
      </p:sp>
    </p:spTree>
    <p:extLst>
      <p:ext uri="{BB962C8B-B14F-4D97-AF65-F5344CB8AC3E}">
        <p14:creationId xmlns:p14="http://schemas.microsoft.com/office/powerpoint/2010/main" val="1726168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hu-HU" smtClean="0"/>
              <a:t>Mintacím szerkesztése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fr-CA"/>
          </a:p>
        </p:txBody>
      </p:sp>
      <p:sp>
        <p:nvSpPr>
          <p:cNvPr id="4" name="Espace réservé de la date 3"/>
          <p:cNvSpPr>
            <a:spLocks noGrp="1"/>
          </p:cNvSpPr>
          <p:nvPr>
            <p:ph type="dt" sz="half" idx="10"/>
          </p:nvPr>
        </p:nvSpPr>
        <p:spPr/>
        <p:txBody>
          <a:bodyPr/>
          <a:lstStyle>
            <a:lvl1pPr>
              <a:defRPr/>
            </a:lvl1pPr>
          </a:lstStyle>
          <a:p>
            <a:pPr>
              <a:defRPr/>
            </a:pPr>
            <a:fld id="{A6FFBEC2-9642-4A90-8618-73F62BDA9103}" type="datetimeFigureOut">
              <a:rPr lang="fr-FR"/>
              <a:pPr>
                <a:defRPr/>
              </a:pPr>
              <a:t>11/04/2021</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4F35BA45-048F-4B94-9FC6-70E8AB123625}" type="slidenum">
              <a:rPr lang="fr-CA"/>
              <a:pPr>
                <a:defRPr/>
              </a:pPr>
              <a:t>‹#›</a:t>
            </a:fld>
            <a:endParaRPr lang="fr-CA"/>
          </a:p>
        </p:txBody>
      </p:sp>
    </p:spTree>
    <p:extLst>
      <p:ext uri="{BB962C8B-B14F-4D97-AF65-F5344CB8AC3E}">
        <p14:creationId xmlns:p14="http://schemas.microsoft.com/office/powerpoint/2010/main" val="273263738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Cím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1341438" y="2130425"/>
            <a:ext cx="7772400" cy="1470025"/>
          </a:xfrm>
        </p:spPr>
        <p:txBody>
          <a:bodyPr/>
          <a:lstStyle>
            <a:lvl1pPr algn="ctr">
              <a:defRPr/>
            </a:lvl1pPr>
          </a:lstStyle>
          <a:p>
            <a:pPr lvl="0"/>
            <a:r>
              <a:rPr lang="hu-HU" altLang="hu-HU" noProof="0" smtClean="0"/>
              <a:t>Mintacím szerkesztése</a:t>
            </a:r>
            <a:endParaRPr lang="en-US" altLang="hu-HU" noProof="0" smtClean="0"/>
          </a:p>
        </p:txBody>
      </p:sp>
      <p:sp>
        <p:nvSpPr>
          <p:cNvPr id="22531" name="Rectangle 3"/>
          <p:cNvSpPr>
            <a:spLocks noGrp="1" noChangeArrowheads="1"/>
          </p:cNvSpPr>
          <p:nvPr>
            <p:ph type="subTitle" idx="1"/>
          </p:nvPr>
        </p:nvSpPr>
        <p:spPr>
          <a:xfrm>
            <a:off x="2027238" y="3886200"/>
            <a:ext cx="6400800" cy="1752600"/>
          </a:xfrm>
        </p:spPr>
        <p:txBody>
          <a:bodyPr/>
          <a:lstStyle>
            <a:lvl1pPr marL="0" indent="0" algn="ctr">
              <a:buFontTx/>
              <a:buNone/>
              <a:defRPr/>
            </a:lvl1pPr>
          </a:lstStyle>
          <a:p>
            <a:pPr lvl="0"/>
            <a:r>
              <a:rPr lang="hu-HU" altLang="hu-HU" noProof="0" smtClean="0"/>
              <a:t>Kattintson ide az alcím mintájának szerkesztéséhez</a:t>
            </a:r>
            <a:endParaRPr lang="en-US" altLang="hu-HU" noProof="0" smtClean="0"/>
          </a:p>
        </p:txBody>
      </p:sp>
      <p:sp>
        <p:nvSpPr>
          <p:cNvPr id="22532" name="Rectangle 4"/>
          <p:cNvSpPr>
            <a:spLocks noGrp="1" noChangeArrowheads="1"/>
          </p:cNvSpPr>
          <p:nvPr>
            <p:ph type="dt" sz="half" idx="2"/>
          </p:nvPr>
        </p:nvSpPr>
        <p:spPr/>
        <p:txBody>
          <a:bodyPr/>
          <a:lstStyle>
            <a:lvl1pPr>
              <a:defRPr/>
            </a:lvl1pPr>
          </a:lstStyle>
          <a:p>
            <a:endParaRPr lang="en-US" altLang="hu-HU"/>
          </a:p>
        </p:txBody>
      </p:sp>
      <p:sp>
        <p:nvSpPr>
          <p:cNvPr id="22533" name="Rectangle 5"/>
          <p:cNvSpPr>
            <a:spLocks noGrp="1" noChangeArrowheads="1"/>
          </p:cNvSpPr>
          <p:nvPr>
            <p:ph type="ftr" sz="quarter" idx="3"/>
          </p:nvPr>
        </p:nvSpPr>
        <p:spPr/>
        <p:txBody>
          <a:bodyPr/>
          <a:lstStyle>
            <a:lvl1pPr>
              <a:defRPr/>
            </a:lvl1pPr>
          </a:lstStyle>
          <a:p>
            <a:endParaRPr lang="en-US" altLang="hu-HU"/>
          </a:p>
        </p:txBody>
      </p:sp>
      <p:sp>
        <p:nvSpPr>
          <p:cNvPr id="22534" name="Rectangle 6"/>
          <p:cNvSpPr>
            <a:spLocks noGrp="1" noChangeArrowheads="1"/>
          </p:cNvSpPr>
          <p:nvPr>
            <p:ph type="sldNum" sz="quarter" idx="4"/>
          </p:nvPr>
        </p:nvSpPr>
        <p:spPr/>
        <p:txBody>
          <a:bodyPr/>
          <a:lstStyle>
            <a:lvl1pPr>
              <a:defRPr/>
            </a:lvl1pPr>
          </a:lstStyle>
          <a:p>
            <a:fld id="{1B7F11EB-DE07-4616-A1B3-B2BD254E33A7}" type="slidenum">
              <a:rPr lang="en-US" altLang="hu-HU"/>
              <a:pPr/>
              <a:t>‹#›</a:t>
            </a:fld>
            <a:endParaRPr lang="en-US" altLang="hu-HU"/>
          </a:p>
        </p:txBody>
      </p:sp>
    </p:spTree>
    <p:extLst>
      <p:ext uri="{BB962C8B-B14F-4D97-AF65-F5344CB8AC3E}">
        <p14:creationId xmlns:p14="http://schemas.microsoft.com/office/powerpoint/2010/main" val="3536689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endParaRPr lang="en-US" altLang="hu-HU"/>
          </a:p>
        </p:txBody>
      </p:sp>
      <p:sp>
        <p:nvSpPr>
          <p:cNvPr id="5" name="Élőláb helye 4"/>
          <p:cNvSpPr>
            <a:spLocks noGrp="1"/>
          </p:cNvSpPr>
          <p:nvPr>
            <p:ph type="ftr" sz="quarter" idx="11"/>
          </p:nvPr>
        </p:nvSpPr>
        <p:spPr/>
        <p:txBody>
          <a:bodyPr/>
          <a:lstStyle>
            <a:lvl1pPr>
              <a:defRPr/>
            </a:lvl1pPr>
          </a:lstStyle>
          <a:p>
            <a:endParaRPr lang="en-US" altLang="hu-HU"/>
          </a:p>
        </p:txBody>
      </p:sp>
      <p:sp>
        <p:nvSpPr>
          <p:cNvPr id="6" name="Dia számának helye 5"/>
          <p:cNvSpPr>
            <a:spLocks noGrp="1"/>
          </p:cNvSpPr>
          <p:nvPr>
            <p:ph type="sldNum" sz="quarter" idx="12"/>
          </p:nvPr>
        </p:nvSpPr>
        <p:spPr/>
        <p:txBody>
          <a:bodyPr/>
          <a:lstStyle>
            <a:lvl1pPr>
              <a:defRPr/>
            </a:lvl1pPr>
          </a:lstStyle>
          <a:p>
            <a:fld id="{8162B627-4987-4979-B72A-A68983708F81}" type="slidenum">
              <a:rPr lang="en-US" altLang="hu-HU"/>
              <a:pPr/>
              <a:t>‹#›</a:t>
            </a:fld>
            <a:endParaRPr lang="en-US" altLang="hu-HU"/>
          </a:p>
        </p:txBody>
      </p:sp>
    </p:spTree>
    <p:extLst>
      <p:ext uri="{BB962C8B-B14F-4D97-AF65-F5344CB8AC3E}">
        <p14:creationId xmlns:p14="http://schemas.microsoft.com/office/powerpoint/2010/main" val="2153306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623888" y="1709738"/>
            <a:ext cx="7886700" cy="2852737"/>
          </a:xfrm>
        </p:spPr>
        <p:txBody>
          <a:bodyPr anchor="b"/>
          <a:lstStyle>
            <a:lvl1pPr>
              <a:defRPr sz="6000"/>
            </a:lvl1pPr>
          </a:lstStyle>
          <a:p>
            <a:r>
              <a:rPr lang="hu-HU" smtClean="0"/>
              <a:t>Mintacím szerkesztése</a:t>
            </a:r>
            <a:endParaRPr lang="hu-HU"/>
          </a:p>
        </p:txBody>
      </p:sp>
      <p:sp>
        <p:nvSpPr>
          <p:cNvPr id="3" name="Szöveg helye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hu-HU" smtClean="0"/>
              <a:t>Mintaszöveg szerkesztése</a:t>
            </a:r>
          </a:p>
        </p:txBody>
      </p:sp>
      <p:sp>
        <p:nvSpPr>
          <p:cNvPr id="4" name="Dátum helye 3"/>
          <p:cNvSpPr>
            <a:spLocks noGrp="1"/>
          </p:cNvSpPr>
          <p:nvPr>
            <p:ph type="dt" sz="half" idx="10"/>
          </p:nvPr>
        </p:nvSpPr>
        <p:spPr/>
        <p:txBody>
          <a:bodyPr/>
          <a:lstStyle>
            <a:lvl1pPr>
              <a:defRPr/>
            </a:lvl1pPr>
          </a:lstStyle>
          <a:p>
            <a:endParaRPr lang="en-US" altLang="hu-HU"/>
          </a:p>
        </p:txBody>
      </p:sp>
      <p:sp>
        <p:nvSpPr>
          <p:cNvPr id="5" name="Élőláb helye 4"/>
          <p:cNvSpPr>
            <a:spLocks noGrp="1"/>
          </p:cNvSpPr>
          <p:nvPr>
            <p:ph type="ftr" sz="quarter" idx="11"/>
          </p:nvPr>
        </p:nvSpPr>
        <p:spPr/>
        <p:txBody>
          <a:bodyPr/>
          <a:lstStyle>
            <a:lvl1pPr>
              <a:defRPr/>
            </a:lvl1pPr>
          </a:lstStyle>
          <a:p>
            <a:endParaRPr lang="en-US" altLang="hu-HU"/>
          </a:p>
        </p:txBody>
      </p:sp>
      <p:sp>
        <p:nvSpPr>
          <p:cNvPr id="6" name="Dia számának helye 5"/>
          <p:cNvSpPr>
            <a:spLocks noGrp="1"/>
          </p:cNvSpPr>
          <p:nvPr>
            <p:ph type="sldNum" sz="quarter" idx="12"/>
          </p:nvPr>
        </p:nvSpPr>
        <p:spPr/>
        <p:txBody>
          <a:bodyPr/>
          <a:lstStyle>
            <a:lvl1pPr>
              <a:defRPr/>
            </a:lvl1pPr>
          </a:lstStyle>
          <a:p>
            <a:fld id="{CEB5001D-C19C-463E-9A30-6FF631FD4729}" type="slidenum">
              <a:rPr lang="en-US" altLang="hu-HU"/>
              <a:pPr/>
              <a:t>‹#›</a:t>
            </a:fld>
            <a:endParaRPr lang="en-US" altLang="hu-HU"/>
          </a:p>
        </p:txBody>
      </p:sp>
    </p:spTree>
    <p:extLst>
      <p:ext uri="{BB962C8B-B14F-4D97-AF65-F5344CB8AC3E}">
        <p14:creationId xmlns:p14="http://schemas.microsoft.com/office/powerpoint/2010/main" val="1129928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3109913" y="1600200"/>
            <a:ext cx="2895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6157913" y="1600200"/>
            <a:ext cx="2895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lvl1pPr>
              <a:defRPr/>
            </a:lvl1pPr>
          </a:lstStyle>
          <a:p>
            <a:endParaRPr lang="en-US" altLang="hu-HU"/>
          </a:p>
        </p:txBody>
      </p:sp>
      <p:sp>
        <p:nvSpPr>
          <p:cNvPr id="6" name="Élőláb helye 5"/>
          <p:cNvSpPr>
            <a:spLocks noGrp="1"/>
          </p:cNvSpPr>
          <p:nvPr>
            <p:ph type="ftr" sz="quarter" idx="11"/>
          </p:nvPr>
        </p:nvSpPr>
        <p:spPr/>
        <p:txBody>
          <a:bodyPr/>
          <a:lstStyle>
            <a:lvl1pPr>
              <a:defRPr/>
            </a:lvl1pPr>
          </a:lstStyle>
          <a:p>
            <a:endParaRPr lang="en-US" altLang="hu-HU"/>
          </a:p>
        </p:txBody>
      </p:sp>
      <p:sp>
        <p:nvSpPr>
          <p:cNvPr id="7" name="Dia számának helye 6"/>
          <p:cNvSpPr>
            <a:spLocks noGrp="1"/>
          </p:cNvSpPr>
          <p:nvPr>
            <p:ph type="sldNum" sz="quarter" idx="12"/>
          </p:nvPr>
        </p:nvSpPr>
        <p:spPr/>
        <p:txBody>
          <a:bodyPr/>
          <a:lstStyle>
            <a:lvl1pPr>
              <a:defRPr/>
            </a:lvl1pPr>
          </a:lstStyle>
          <a:p>
            <a:fld id="{E1834D09-F854-4B9D-AA3A-B3B12A554D54}" type="slidenum">
              <a:rPr lang="en-US" altLang="hu-HU"/>
              <a:pPr/>
              <a:t>‹#›</a:t>
            </a:fld>
            <a:endParaRPr lang="en-US" altLang="hu-HU"/>
          </a:p>
        </p:txBody>
      </p:sp>
    </p:spTree>
    <p:extLst>
      <p:ext uri="{BB962C8B-B14F-4D97-AF65-F5344CB8AC3E}">
        <p14:creationId xmlns:p14="http://schemas.microsoft.com/office/powerpoint/2010/main" val="39548109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630238" y="365125"/>
            <a:ext cx="7886700" cy="1325563"/>
          </a:xfrm>
        </p:spPr>
        <p:txBody>
          <a:bodyPr/>
          <a:lstStyle/>
          <a:p>
            <a:r>
              <a:rPr lang="hu-HU" smtClean="0"/>
              <a:t>Mintacím szerkesztése</a:t>
            </a:r>
            <a:endParaRPr lang="hu-HU"/>
          </a:p>
        </p:txBody>
      </p:sp>
      <p:sp>
        <p:nvSpPr>
          <p:cNvPr id="3" name="Szöveg hely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630238" y="2505075"/>
            <a:ext cx="3868737"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29150" y="2505075"/>
            <a:ext cx="3887788"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lvl1pPr>
              <a:defRPr/>
            </a:lvl1pPr>
          </a:lstStyle>
          <a:p>
            <a:endParaRPr lang="en-US" altLang="hu-HU"/>
          </a:p>
        </p:txBody>
      </p:sp>
      <p:sp>
        <p:nvSpPr>
          <p:cNvPr id="8" name="Élőláb helye 7"/>
          <p:cNvSpPr>
            <a:spLocks noGrp="1"/>
          </p:cNvSpPr>
          <p:nvPr>
            <p:ph type="ftr" sz="quarter" idx="11"/>
          </p:nvPr>
        </p:nvSpPr>
        <p:spPr/>
        <p:txBody>
          <a:bodyPr/>
          <a:lstStyle>
            <a:lvl1pPr>
              <a:defRPr/>
            </a:lvl1pPr>
          </a:lstStyle>
          <a:p>
            <a:endParaRPr lang="en-US" altLang="hu-HU"/>
          </a:p>
        </p:txBody>
      </p:sp>
      <p:sp>
        <p:nvSpPr>
          <p:cNvPr id="9" name="Dia számának helye 8"/>
          <p:cNvSpPr>
            <a:spLocks noGrp="1"/>
          </p:cNvSpPr>
          <p:nvPr>
            <p:ph type="sldNum" sz="quarter" idx="12"/>
          </p:nvPr>
        </p:nvSpPr>
        <p:spPr/>
        <p:txBody>
          <a:bodyPr/>
          <a:lstStyle>
            <a:lvl1pPr>
              <a:defRPr/>
            </a:lvl1pPr>
          </a:lstStyle>
          <a:p>
            <a:fld id="{94EBF3B5-0D3F-431E-ACE6-5BE6CEA16C25}" type="slidenum">
              <a:rPr lang="en-US" altLang="hu-HU"/>
              <a:pPr/>
              <a:t>‹#›</a:t>
            </a:fld>
            <a:endParaRPr lang="en-US" altLang="hu-HU"/>
          </a:p>
        </p:txBody>
      </p:sp>
    </p:spTree>
    <p:extLst>
      <p:ext uri="{BB962C8B-B14F-4D97-AF65-F5344CB8AC3E}">
        <p14:creationId xmlns:p14="http://schemas.microsoft.com/office/powerpoint/2010/main" val="614924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lvl1pPr>
              <a:defRPr/>
            </a:lvl1pPr>
          </a:lstStyle>
          <a:p>
            <a:endParaRPr lang="en-US" altLang="hu-HU"/>
          </a:p>
        </p:txBody>
      </p:sp>
      <p:sp>
        <p:nvSpPr>
          <p:cNvPr id="4" name="Élőláb helye 3"/>
          <p:cNvSpPr>
            <a:spLocks noGrp="1"/>
          </p:cNvSpPr>
          <p:nvPr>
            <p:ph type="ftr" sz="quarter" idx="11"/>
          </p:nvPr>
        </p:nvSpPr>
        <p:spPr/>
        <p:txBody>
          <a:bodyPr/>
          <a:lstStyle>
            <a:lvl1pPr>
              <a:defRPr/>
            </a:lvl1pPr>
          </a:lstStyle>
          <a:p>
            <a:endParaRPr lang="en-US" altLang="hu-HU"/>
          </a:p>
        </p:txBody>
      </p:sp>
      <p:sp>
        <p:nvSpPr>
          <p:cNvPr id="5" name="Dia számának helye 4"/>
          <p:cNvSpPr>
            <a:spLocks noGrp="1"/>
          </p:cNvSpPr>
          <p:nvPr>
            <p:ph type="sldNum" sz="quarter" idx="12"/>
          </p:nvPr>
        </p:nvSpPr>
        <p:spPr/>
        <p:txBody>
          <a:bodyPr/>
          <a:lstStyle>
            <a:lvl1pPr>
              <a:defRPr/>
            </a:lvl1pPr>
          </a:lstStyle>
          <a:p>
            <a:fld id="{3BEEC93E-F7F2-4E2B-8F7E-8EC0BF199A84}" type="slidenum">
              <a:rPr lang="en-US" altLang="hu-HU"/>
              <a:pPr/>
              <a:t>‹#›</a:t>
            </a:fld>
            <a:endParaRPr lang="en-US" altLang="hu-HU"/>
          </a:p>
        </p:txBody>
      </p:sp>
    </p:spTree>
    <p:extLst>
      <p:ext uri="{BB962C8B-B14F-4D97-AF65-F5344CB8AC3E}">
        <p14:creationId xmlns:p14="http://schemas.microsoft.com/office/powerpoint/2010/main" val="2518714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lvl1pPr>
              <a:defRPr/>
            </a:lvl1pPr>
          </a:lstStyle>
          <a:p>
            <a:endParaRPr lang="en-US" altLang="hu-HU"/>
          </a:p>
        </p:txBody>
      </p:sp>
      <p:sp>
        <p:nvSpPr>
          <p:cNvPr id="3" name="Élőláb helye 2"/>
          <p:cNvSpPr>
            <a:spLocks noGrp="1"/>
          </p:cNvSpPr>
          <p:nvPr>
            <p:ph type="ftr" sz="quarter" idx="11"/>
          </p:nvPr>
        </p:nvSpPr>
        <p:spPr/>
        <p:txBody>
          <a:bodyPr/>
          <a:lstStyle>
            <a:lvl1pPr>
              <a:defRPr/>
            </a:lvl1pPr>
          </a:lstStyle>
          <a:p>
            <a:endParaRPr lang="en-US" altLang="hu-HU"/>
          </a:p>
        </p:txBody>
      </p:sp>
      <p:sp>
        <p:nvSpPr>
          <p:cNvPr id="4" name="Dia számának helye 3"/>
          <p:cNvSpPr>
            <a:spLocks noGrp="1"/>
          </p:cNvSpPr>
          <p:nvPr>
            <p:ph type="sldNum" sz="quarter" idx="12"/>
          </p:nvPr>
        </p:nvSpPr>
        <p:spPr/>
        <p:txBody>
          <a:bodyPr/>
          <a:lstStyle>
            <a:lvl1pPr>
              <a:defRPr/>
            </a:lvl1pPr>
          </a:lstStyle>
          <a:p>
            <a:fld id="{2F1606F8-1626-4444-BA95-E7A5B31645B1}" type="slidenum">
              <a:rPr lang="en-US" altLang="hu-HU"/>
              <a:pPr/>
              <a:t>‹#›</a:t>
            </a:fld>
            <a:endParaRPr lang="en-US" altLang="hu-HU"/>
          </a:p>
        </p:txBody>
      </p:sp>
    </p:spTree>
    <p:extLst>
      <p:ext uri="{BB962C8B-B14F-4D97-AF65-F5344CB8AC3E}">
        <p14:creationId xmlns:p14="http://schemas.microsoft.com/office/powerpoint/2010/main" val="3343620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30238" y="457200"/>
            <a:ext cx="2949575" cy="1600200"/>
          </a:xfrm>
        </p:spPr>
        <p:txBody>
          <a:bodyPr anchor="b"/>
          <a:lstStyle>
            <a:lvl1pPr>
              <a:defRPr sz="3200"/>
            </a:lvl1pPr>
          </a:lstStyle>
          <a:p>
            <a:r>
              <a:rPr lang="hu-HU" smtClean="0"/>
              <a:t>Mintacím szerkesztése</a:t>
            </a:r>
            <a:endParaRPr lang="hu-HU"/>
          </a:p>
        </p:txBody>
      </p:sp>
      <p:sp>
        <p:nvSpPr>
          <p:cNvPr id="3" name="Tartalom hely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lvl1pPr>
              <a:defRPr/>
            </a:lvl1pPr>
          </a:lstStyle>
          <a:p>
            <a:endParaRPr lang="en-US" altLang="hu-HU"/>
          </a:p>
        </p:txBody>
      </p:sp>
      <p:sp>
        <p:nvSpPr>
          <p:cNvPr id="6" name="Élőláb helye 5"/>
          <p:cNvSpPr>
            <a:spLocks noGrp="1"/>
          </p:cNvSpPr>
          <p:nvPr>
            <p:ph type="ftr" sz="quarter" idx="11"/>
          </p:nvPr>
        </p:nvSpPr>
        <p:spPr/>
        <p:txBody>
          <a:bodyPr/>
          <a:lstStyle>
            <a:lvl1pPr>
              <a:defRPr/>
            </a:lvl1pPr>
          </a:lstStyle>
          <a:p>
            <a:endParaRPr lang="en-US" altLang="hu-HU"/>
          </a:p>
        </p:txBody>
      </p:sp>
      <p:sp>
        <p:nvSpPr>
          <p:cNvPr id="7" name="Dia számának helye 6"/>
          <p:cNvSpPr>
            <a:spLocks noGrp="1"/>
          </p:cNvSpPr>
          <p:nvPr>
            <p:ph type="sldNum" sz="quarter" idx="12"/>
          </p:nvPr>
        </p:nvSpPr>
        <p:spPr/>
        <p:txBody>
          <a:bodyPr/>
          <a:lstStyle>
            <a:lvl1pPr>
              <a:defRPr/>
            </a:lvl1pPr>
          </a:lstStyle>
          <a:p>
            <a:fld id="{23A7ED88-19B8-4E5E-801A-1B6DD5AD42A1}" type="slidenum">
              <a:rPr lang="en-US" altLang="hu-HU"/>
              <a:pPr/>
              <a:t>‹#›</a:t>
            </a:fld>
            <a:endParaRPr lang="en-US" altLang="hu-HU"/>
          </a:p>
        </p:txBody>
      </p:sp>
    </p:spTree>
    <p:extLst>
      <p:ext uri="{BB962C8B-B14F-4D97-AF65-F5344CB8AC3E}">
        <p14:creationId xmlns:p14="http://schemas.microsoft.com/office/powerpoint/2010/main" val="3993776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hu-HU" smtClean="0"/>
              <a:t>Mintacím szerkesztése</a:t>
            </a:r>
            <a:endParaRPr lang="fr-CA"/>
          </a:p>
        </p:txBody>
      </p:sp>
      <p:sp>
        <p:nvSpPr>
          <p:cNvPr id="3" name="Espace réservé du contenu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fr-CA"/>
          </a:p>
        </p:txBody>
      </p:sp>
      <p:sp>
        <p:nvSpPr>
          <p:cNvPr id="4" name="Espace réservé de la date 3"/>
          <p:cNvSpPr>
            <a:spLocks noGrp="1"/>
          </p:cNvSpPr>
          <p:nvPr>
            <p:ph type="dt" sz="half" idx="10"/>
          </p:nvPr>
        </p:nvSpPr>
        <p:spPr/>
        <p:txBody>
          <a:bodyPr/>
          <a:lstStyle>
            <a:lvl1pPr>
              <a:defRPr/>
            </a:lvl1pPr>
          </a:lstStyle>
          <a:p>
            <a:pPr>
              <a:defRPr/>
            </a:pPr>
            <a:fld id="{E0F4EB87-3781-478C-8C7F-B62FBB598C13}" type="datetimeFigureOut">
              <a:rPr lang="fr-FR"/>
              <a:pPr>
                <a:defRPr/>
              </a:pPr>
              <a:t>11/04/2021</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8D353B18-C7EA-4020-812E-CA472EED732E}" type="slidenum">
              <a:rPr lang="fr-CA"/>
              <a:pPr>
                <a:defRPr/>
              </a:pPr>
              <a:t>‹#›</a:t>
            </a:fld>
            <a:endParaRPr lang="fr-CA"/>
          </a:p>
        </p:txBody>
      </p:sp>
    </p:spTree>
    <p:extLst>
      <p:ext uri="{BB962C8B-B14F-4D97-AF65-F5344CB8AC3E}">
        <p14:creationId xmlns:p14="http://schemas.microsoft.com/office/powerpoint/2010/main" val="218271943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30238" y="457200"/>
            <a:ext cx="2949575" cy="1600200"/>
          </a:xfrm>
        </p:spPr>
        <p:txBody>
          <a:bodyPr anchor="b"/>
          <a:lstStyle>
            <a:lvl1pPr>
              <a:defRPr sz="3200"/>
            </a:lvl1pPr>
          </a:lstStyle>
          <a:p>
            <a:r>
              <a:rPr lang="hu-HU" smtClean="0"/>
              <a:t>Mintacím szerkesztése</a:t>
            </a:r>
            <a:endParaRPr lang="hu-HU"/>
          </a:p>
        </p:txBody>
      </p:sp>
      <p:sp>
        <p:nvSpPr>
          <p:cNvPr id="3" name="Kép hely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smtClean="0"/>
              <a:t>Kép beszúrásához kattintson az ikonra</a:t>
            </a:r>
            <a:endParaRPr lang="hu-HU"/>
          </a:p>
        </p:txBody>
      </p:sp>
      <p:sp>
        <p:nvSpPr>
          <p:cNvPr id="4" name="Szöveg hely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lvl1pPr>
              <a:defRPr/>
            </a:lvl1pPr>
          </a:lstStyle>
          <a:p>
            <a:endParaRPr lang="en-US" altLang="hu-HU"/>
          </a:p>
        </p:txBody>
      </p:sp>
      <p:sp>
        <p:nvSpPr>
          <p:cNvPr id="6" name="Élőláb helye 5"/>
          <p:cNvSpPr>
            <a:spLocks noGrp="1"/>
          </p:cNvSpPr>
          <p:nvPr>
            <p:ph type="ftr" sz="quarter" idx="11"/>
          </p:nvPr>
        </p:nvSpPr>
        <p:spPr/>
        <p:txBody>
          <a:bodyPr/>
          <a:lstStyle>
            <a:lvl1pPr>
              <a:defRPr/>
            </a:lvl1pPr>
          </a:lstStyle>
          <a:p>
            <a:endParaRPr lang="en-US" altLang="hu-HU"/>
          </a:p>
        </p:txBody>
      </p:sp>
      <p:sp>
        <p:nvSpPr>
          <p:cNvPr id="7" name="Dia számának helye 6"/>
          <p:cNvSpPr>
            <a:spLocks noGrp="1"/>
          </p:cNvSpPr>
          <p:nvPr>
            <p:ph type="sldNum" sz="quarter" idx="12"/>
          </p:nvPr>
        </p:nvSpPr>
        <p:spPr/>
        <p:txBody>
          <a:bodyPr/>
          <a:lstStyle>
            <a:lvl1pPr>
              <a:defRPr/>
            </a:lvl1pPr>
          </a:lstStyle>
          <a:p>
            <a:fld id="{3A9214AA-249F-476E-BD12-304B9D64DDA8}" type="slidenum">
              <a:rPr lang="en-US" altLang="hu-HU"/>
              <a:pPr/>
              <a:t>‹#›</a:t>
            </a:fld>
            <a:endParaRPr lang="en-US" altLang="hu-HU"/>
          </a:p>
        </p:txBody>
      </p:sp>
    </p:spTree>
    <p:extLst>
      <p:ext uri="{BB962C8B-B14F-4D97-AF65-F5344CB8AC3E}">
        <p14:creationId xmlns:p14="http://schemas.microsoft.com/office/powerpoint/2010/main" val="1168586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endParaRPr lang="en-US" altLang="hu-HU"/>
          </a:p>
        </p:txBody>
      </p:sp>
      <p:sp>
        <p:nvSpPr>
          <p:cNvPr id="5" name="Élőláb helye 4"/>
          <p:cNvSpPr>
            <a:spLocks noGrp="1"/>
          </p:cNvSpPr>
          <p:nvPr>
            <p:ph type="ftr" sz="quarter" idx="11"/>
          </p:nvPr>
        </p:nvSpPr>
        <p:spPr/>
        <p:txBody>
          <a:bodyPr/>
          <a:lstStyle>
            <a:lvl1pPr>
              <a:defRPr/>
            </a:lvl1pPr>
          </a:lstStyle>
          <a:p>
            <a:endParaRPr lang="en-US" altLang="hu-HU"/>
          </a:p>
        </p:txBody>
      </p:sp>
      <p:sp>
        <p:nvSpPr>
          <p:cNvPr id="6" name="Dia számának helye 5"/>
          <p:cNvSpPr>
            <a:spLocks noGrp="1"/>
          </p:cNvSpPr>
          <p:nvPr>
            <p:ph type="sldNum" sz="quarter" idx="12"/>
          </p:nvPr>
        </p:nvSpPr>
        <p:spPr/>
        <p:txBody>
          <a:bodyPr/>
          <a:lstStyle>
            <a:lvl1pPr>
              <a:defRPr/>
            </a:lvl1pPr>
          </a:lstStyle>
          <a:p>
            <a:fld id="{4BAD271A-D392-4FD1-8FDE-4CE7CA25AF00}" type="slidenum">
              <a:rPr lang="en-US" altLang="hu-HU"/>
              <a:pPr/>
              <a:t>‹#›</a:t>
            </a:fld>
            <a:endParaRPr lang="en-US" altLang="hu-HU"/>
          </a:p>
        </p:txBody>
      </p:sp>
    </p:spTree>
    <p:extLst>
      <p:ext uri="{BB962C8B-B14F-4D97-AF65-F5344CB8AC3E}">
        <p14:creationId xmlns:p14="http://schemas.microsoft.com/office/powerpoint/2010/main" val="963709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7567613" y="274638"/>
            <a:ext cx="14859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3109913" y="274638"/>
            <a:ext cx="43053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endParaRPr lang="en-US" altLang="hu-HU"/>
          </a:p>
        </p:txBody>
      </p:sp>
      <p:sp>
        <p:nvSpPr>
          <p:cNvPr id="5" name="Élőláb helye 4"/>
          <p:cNvSpPr>
            <a:spLocks noGrp="1"/>
          </p:cNvSpPr>
          <p:nvPr>
            <p:ph type="ftr" sz="quarter" idx="11"/>
          </p:nvPr>
        </p:nvSpPr>
        <p:spPr/>
        <p:txBody>
          <a:bodyPr/>
          <a:lstStyle>
            <a:lvl1pPr>
              <a:defRPr/>
            </a:lvl1pPr>
          </a:lstStyle>
          <a:p>
            <a:endParaRPr lang="en-US" altLang="hu-HU"/>
          </a:p>
        </p:txBody>
      </p:sp>
      <p:sp>
        <p:nvSpPr>
          <p:cNvPr id="6" name="Dia számának helye 5"/>
          <p:cNvSpPr>
            <a:spLocks noGrp="1"/>
          </p:cNvSpPr>
          <p:nvPr>
            <p:ph type="sldNum" sz="quarter" idx="12"/>
          </p:nvPr>
        </p:nvSpPr>
        <p:spPr/>
        <p:txBody>
          <a:bodyPr/>
          <a:lstStyle>
            <a:lvl1pPr>
              <a:defRPr/>
            </a:lvl1pPr>
          </a:lstStyle>
          <a:p>
            <a:fld id="{A7BBFFAB-20F1-4E9E-93D1-4F7B027CB92F}" type="slidenum">
              <a:rPr lang="en-US" altLang="hu-HU"/>
              <a:pPr/>
              <a:t>‹#›</a:t>
            </a:fld>
            <a:endParaRPr lang="en-US" altLang="hu-HU"/>
          </a:p>
        </p:txBody>
      </p:sp>
    </p:spTree>
    <p:extLst>
      <p:ext uri="{BB962C8B-B14F-4D97-AF65-F5344CB8AC3E}">
        <p14:creationId xmlns:p14="http://schemas.microsoft.com/office/powerpoint/2010/main" val="3856982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Espace réservé de la date 3"/>
          <p:cNvSpPr>
            <a:spLocks noGrp="1"/>
          </p:cNvSpPr>
          <p:nvPr>
            <p:ph type="dt" sz="half" idx="10"/>
          </p:nvPr>
        </p:nvSpPr>
        <p:spPr/>
        <p:txBody>
          <a:bodyPr/>
          <a:lstStyle>
            <a:lvl1pPr>
              <a:defRPr/>
            </a:lvl1pPr>
          </a:lstStyle>
          <a:p>
            <a:pPr>
              <a:defRPr/>
            </a:pPr>
            <a:fld id="{BE5EEA4E-2F05-4AB6-BFBC-196384D6B617}" type="datetimeFigureOut">
              <a:rPr lang="fr-FR"/>
              <a:pPr>
                <a:defRPr/>
              </a:pPr>
              <a:t>11/04/2021</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2C09CA7D-F1D1-45A4-B8B0-E293FABC6387}" type="slidenum">
              <a:rPr lang="fr-CA"/>
              <a:pPr>
                <a:defRPr/>
              </a:pPr>
              <a:t>‹#›</a:t>
            </a:fld>
            <a:endParaRPr lang="fr-CA"/>
          </a:p>
        </p:txBody>
      </p:sp>
    </p:spTree>
    <p:extLst>
      <p:ext uri="{BB962C8B-B14F-4D97-AF65-F5344CB8AC3E}">
        <p14:creationId xmlns:p14="http://schemas.microsoft.com/office/powerpoint/2010/main" val="289831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hu-HU" smtClean="0"/>
              <a:t>Mintacím szerkesztése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fr-CA"/>
          </a:p>
        </p:txBody>
      </p:sp>
      <p:sp>
        <p:nvSpPr>
          <p:cNvPr id="5" name="Espace réservé de la date 3"/>
          <p:cNvSpPr>
            <a:spLocks noGrp="1"/>
          </p:cNvSpPr>
          <p:nvPr>
            <p:ph type="dt" sz="half" idx="10"/>
          </p:nvPr>
        </p:nvSpPr>
        <p:spPr/>
        <p:txBody>
          <a:bodyPr/>
          <a:lstStyle>
            <a:lvl1pPr>
              <a:defRPr/>
            </a:lvl1pPr>
          </a:lstStyle>
          <a:p>
            <a:pPr>
              <a:defRPr/>
            </a:pPr>
            <a:fld id="{0356A460-5EB2-4F1A-A3F4-94E9DC407283}" type="datetimeFigureOut">
              <a:rPr lang="fr-FR"/>
              <a:pPr>
                <a:defRPr/>
              </a:pPr>
              <a:t>11/04/2021</a:t>
            </a:fld>
            <a:endParaRPr lang="fr-CA"/>
          </a:p>
        </p:txBody>
      </p:sp>
      <p:sp>
        <p:nvSpPr>
          <p:cNvPr id="6" name="Espace réservé du pied de page 4"/>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lvl1pPr>
          </a:lstStyle>
          <a:p>
            <a:pPr>
              <a:defRPr/>
            </a:pPr>
            <a:fld id="{38DC2590-86EE-475E-B2A1-5D5938DD8534}" type="slidenum">
              <a:rPr lang="fr-CA"/>
              <a:pPr>
                <a:defRPr/>
              </a:pPr>
              <a:t>‹#›</a:t>
            </a:fld>
            <a:endParaRPr lang="fr-CA"/>
          </a:p>
        </p:txBody>
      </p:sp>
    </p:spTree>
    <p:extLst>
      <p:ext uri="{BB962C8B-B14F-4D97-AF65-F5344CB8AC3E}">
        <p14:creationId xmlns:p14="http://schemas.microsoft.com/office/powerpoint/2010/main" val="2315125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hu-HU" smtClean="0"/>
              <a:t>Mintacím szerkesztése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fr-CA"/>
          </a:p>
        </p:txBody>
      </p:sp>
      <p:sp>
        <p:nvSpPr>
          <p:cNvPr id="7" name="Espace réservé de la date 3"/>
          <p:cNvSpPr>
            <a:spLocks noGrp="1"/>
          </p:cNvSpPr>
          <p:nvPr>
            <p:ph type="dt" sz="half" idx="10"/>
          </p:nvPr>
        </p:nvSpPr>
        <p:spPr/>
        <p:txBody>
          <a:bodyPr/>
          <a:lstStyle>
            <a:lvl1pPr>
              <a:defRPr/>
            </a:lvl1pPr>
          </a:lstStyle>
          <a:p>
            <a:pPr>
              <a:defRPr/>
            </a:pPr>
            <a:fld id="{B396C2ED-EE22-4720-AAF2-B39D6AB3313C}" type="datetimeFigureOut">
              <a:rPr lang="fr-FR"/>
              <a:pPr>
                <a:defRPr/>
              </a:pPr>
              <a:t>11/04/2021</a:t>
            </a:fld>
            <a:endParaRPr lang="fr-CA"/>
          </a:p>
        </p:txBody>
      </p:sp>
      <p:sp>
        <p:nvSpPr>
          <p:cNvPr id="8" name="Espace réservé du pied de page 4"/>
          <p:cNvSpPr>
            <a:spLocks noGrp="1"/>
          </p:cNvSpPr>
          <p:nvPr>
            <p:ph type="ftr" sz="quarter" idx="11"/>
          </p:nvPr>
        </p:nvSpPr>
        <p:spPr/>
        <p:txBody>
          <a:bodyPr/>
          <a:lstStyle>
            <a:lvl1pPr>
              <a:defRPr/>
            </a:lvl1pPr>
          </a:lstStyle>
          <a:p>
            <a:pPr>
              <a:defRPr/>
            </a:pPr>
            <a:endParaRPr lang="fr-CA"/>
          </a:p>
        </p:txBody>
      </p:sp>
      <p:sp>
        <p:nvSpPr>
          <p:cNvPr id="9" name="Espace réservé du numéro de diapositive 5"/>
          <p:cNvSpPr>
            <a:spLocks noGrp="1"/>
          </p:cNvSpPr>
          <p:nvPr>
            <p:ph type="sldNum" sz="quarter" idx="12"/>
          </p:nvPr>
        </p:nvSpPr>
        <p:spPr/>
        <p:txBody>
          <a:bodyPr/>
          <a:lstStyle>
            <a:lvl1pPr>
              <a:defRPr/>
            </a:lvl1pPr>
          </a:lstStyle>
          <a:p>
            <a:pPr>
              <a:defRPr/>
            </a:pPr>
            <a:fld id="{261CD7B1-8CC6-4BBF-9C92-E5F5167FD24E}" type="slidenum">
              <a:rPr lang="fr-CA"/>
              <a:pPr>
                <a:defRPr/>
              </a:pPr>
              <a:t>‹#›</a:t>
            </a:fld>
            <a:endParaRPr lang="fr-CA"/>
          </a:p>
        </p:txBody>
      </p:sp>
    </p:spTree>
    <p:extLst>
      <p:ext uri="{BB962C8B-B14F-4D97-AF65-F5344CB8AC3E}">
        <p14:creationId xmlns:p14="http://schemas.microsoft.com/office/powerpoint/2010/main" val="2375721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hu-HU" smtClean="0"/>
              <a:t>Mintacím szerkesztése</a:t>
            </a:r>
            <a:endParaRPr lang="fr-CA"/>
          </a:p>
        </p:txBody>
      </p:sp>
      <p:sp>
        <p:nvSpPr>
          <p:cNvPr id="3" name="Espace réservé de la date 3"/>
          <p:cNvSpPr>
            <a:spLocks noGrp="1"/>
          </p:cNvSpPr>
          <p:nvPr>
            <p:ph type="dt" sz="half" idx="10"/>
          </p:nvPr>
        </p:nvSpPr>
        <p:spPr/>
        <p:txBody>
          <a:bodyPr/>
          <a:lstStyle>
            <a:lvl1pPr>
              <a:defRPr/>
            </a:lvl1pPr>
          </a:lstStyle>
          <a:p>
            <a:pPr>
              <a:defRPr/>
            </a:pPr>
            <a:fld id="{8D47D2A4-EC36-455E-A5EB-447873F3211A}" type="datetimeFigureOut">
              <a:rPr lang="fr-FR"/>
              <a:pPr>
                <a:defRPr/>
              </a:pPr>
              <a:t>11/04/2021</a:t>
            </a:fld>
            <a:endParaRPr lang="fr-CA"/>
          </a:p>
        </p:txBody>
      </p:sp>
      <p:sp>
        <p:nvSpPr>
          <p:cNvPr id="4" name="Espace réservé du pied de page 4"/>
          <p:cNvSpPr>
            <a:spLocks noGrp="1"/>
          </p:cNvSpPr>
          <p:nvPr>
            <p:ph type="ftr" sz="quarter" idx="11"/>
          </p:nvPr>
        </p:nvSpPr>
        <p:spPr/>
        <p:txBody>
          <a:bodyPr/>
          <a:lstStyle>
            <a:lvl1pPr>
              <a:defRPr/>
            </a:lvl1pPr>
          </a:lstStyle>
          <a:p>
            <a:pPr>
              <a:defRPr/>
            </a:pPr>
            <a:endParaRPr lang="fr-CA"/>
          </a:p>
        </p:txBody>
      </p:sp>
      <p:sp>
        <p:nvSpPr>
          <p:cNvPr id="5" name="Espace réservé du numéro de diapositive 5"/>
          <p:cNvSpPr>
            <a:spLocks noGrp="1"/>
          </p:cNvSpPr>
          <p:nvPr>
            <p:ph type="sldNum" sz="quarter" idx="12"/>
          </p:nvPr>
        </p:nvSpPr>
        <p:spPr/>
        <p:txBody>
          <a:bodyPr/>
          <a:lstStyle>
            <a:lvl1pPr>
              <a:defRPr/>
            </a:lvl1pPr>
          </a:lstStyle>
          <a:p>
            <a:pPr>
              <a:defRPr/>
            </a:pPr>
            <a:fld id="{BA9F5B32-14ED-4576-A148-A7A199F009F0}" type="slidenum">
              <a:rPr lang="fr-CA"/>
              <a:pPr>
                <a:defRPr/>
              </a:pPr>
              <a:t>‹#›</a:t>
            </a:fld>
            <a:endParaRPr lang="fr-CA"/>
          </a:p>
        </p:txBody>
      </p:sp>
    </p:spTree>
    <p:extLst>
      <p:ext uri="{BB962C8B-B14F-4D97-AF65-F5344CB8AC3E}">
        <p14:creationId xmlns:p14="http://schemas.microsoft.com/office/powerpoint/2010/main" val="202391926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EA78D07B-165B-4FA9-BB4A-E67A87CB5076}" type="datetimeFigureOut">
              <a:rPr lang="fr-FR"/>
              <a:pPr>
                <a:defRPr/>
              </a:pPr>
              <a:t>11/04/2021</a:t>
            </a:fld>
            <a:endParaRPr lang="fr-CA"/>
          </a:p>
        </p:txBody>
      </p:sp>
      <p:sp>
        <p:nvSpPr>
          <p:cNvPr id="3" name="Espace réservé du pied de page 4"/>
          <p:cNvSpPr>
            <a:spLocks noGrp="1"/>
          </p:cNvSpPr>
          <p:nvPr>
            <p:ph type="ftr" sz="quarter" idx="11"/>
          </p:nvPr>
        </p:nvSpPr>
        <p:spPr/>
        <p:txBody>
          <a:bodyPr/>
          <a:lstStyle>
            <a:lvl1pPr>
              <a:defRPr/>
            </a:lvl1pPr>
          </a:lstStyle>
          <a:p>
            <a:pPr>
              <a:defRPr/>
            </a:pPr>
            <a:endParaRPr lang="fr-CA"/>
          </a:p>
        </p:txBody>
      </p:sp>
      <p:sp>
        <p:nvSpPr>
          <p:cNvPr id="4" name="Espace réservé du numéro de diapositive 5"/>
          <p:cNvSpPr>
            <a:spLocks noGrp="1"/>
          </p:cNvSpPr>
          <p:nvPr>
            <p:ph type="sldNum" sz="quarter" idx="12"/>
          </p:nvPr>
        </p:nvSpPr>
        <p:spPr/>
        <p:txBody>
          <a:bodyPr/>
          <a:lstStyle>
            <a:lvl1pPr>
              <a:defRPr/>
            </a:lvl1pPr>
          </a:lstStyle>
          <a:p>
            <a:pPr>
              <a:defRPr/>
            </a:pPr>
            <a:fld id="{E08D7FDD-246A-4F9C-8A12-363374878CBA}" type="slidenum">
              <a:rPr lang="fr-CA"/>
              <a:pPr>
                <a:defRPr/>
              </a:pPr>
              <a:t>‹#›</a:t>
            </a:fld>
            <a:endParaRPr lang="fr-CA"/>
          </a:p>
        </p:txBody>
      </p:sp>
    </p:spTree>
    <p:extLst>
      <p:ext uri="{BB962C8B-B14F-4D97-AF65-F5344CB8AC3E}">
        <p14:creationId xmlns:p14="http://schemas.microsoft.com/office/powerpoint/2010/main" val="3046560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Espace réservé de la date 3"/>
          <p:cNvSpPr>
            <a:spLocks noGrp="1"/>
          </p:cNvSpPr>
          <p:nvPr>
            <p:ph type="dt" sz="half" idx="10"/>
          </p:nvPr>
        </p:nvSpPr>
        <p:spPr/>
        <p:txBody>
          <a:bodyPr/>
          <a:lstStyle>
            <a:lvl1pPr>
              <a:defRPr/>
            </a:lvl1pPr>
          </a:lstStyle>
          <a:p>
            <a:pPr>
              <a:defRPr/>
            </a:pPr>
            <a:fld id="{2D9B55EE-E830-4F57-B8EF-5EA558F17035}" type="datetimeFigureOut">
              <a:rPr lang="fr-FR"/>
              <a:pPr>
                <a:defRPr/>
              </a:pPr>
              <a:t>11/04/2021</a:t>
            </a:fld>
            <a:endParaRPr lang="fr-CA"/>
          </a:p>
        </p:txBody>
      </p:sp>
      <p:sp>
        <p:nvSpPr>
          <p:cNvPr id="6" name="Espace réservé du pied de page 4"/>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lvl1pPr>
          </a:lstStyle>
          <a:p>
            <a:pPr>
              <a:defRPr/>
            </a:pPr>
            <a:fld id="{D81B72BC-2900-4876-A22F-F3C3118D6AA4}" type="slidenum">
              <a:rPr lang="fr-CA"/>
              <a:pPr>
                <a:defRPr/>
              </a:pPr>
              <a:t>‹#›</a:t>
            </a:fld>
            <a:endParaRPr lang="fr-CA"/>
          </a:p>
        </p:txBody>
      </p:sp>
    </p:spTree>
    <p:extLst>
      <p:ext uri="{BB962C8B-B14F-4D97-AF65-F5344CB8AC3E}">
        <p14:creationId xmlns:p14="http://schemas.microsoft.com/office/powerpoint/2010/main" val="3580525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hu-HU" noProof="0" smtClean="0"/>
              <a:t>Kép beszúrásához kattintson az ikonra</a:t>
            </a:r>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Espace réservé de la date 3"/>
          <p:cNvSpPr>
            <a:spLocks noGrp="1"/>
          </p:cNvSpPr>
          <p:nvPr>
            <p:ph type="dt" sz="half" idx="10"/>
          </p:nvPr>
        </p:nvSpPr>
        <p:spPr/>
        <p:txBody>
          <a:bodyPr/>
          <a:lstStyle>
            <a:lvl1pPr>
              <a:defRPr/>
            </a:lvl1pPr>
          </a:lstStyle>
          <a:p>
            <a:pPr>
              <a:defRPr/>
            </a:pPr>
            <a:fld id="{10D10A37-34E5-45DB-B670-4A5B4F26C02E}" type="datetimeFigureOut">
              <a:rPr lang="fr-FR"/>
              <a:pPr>
                <a:defRPr/>
              </a:pPr>
              <a:t>11/04/2021</a:t>
            </a:fld>
            <a:endParaRPr lang="fr-CA"/>
          </a:p>
        </p:txBody>
      </p:sp>
      <p:sp>
        <p:nvSpPr>
          <p:cNvPr id="6" name="Espace réservé du pied de page 4"/>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lvl1pPr>
          </a:lstStyle>
          <a:p>
            <a:pPr>
              <a:defRPr/>
            </a:pPr>
            <a:fld id="{62433DE4-091F-440C-815A-10DFCF8B4ED8}" type="slidenum">
              <a:rPr lang="fr-CA"/>
              <a:pPr>
                <a:defRPr/>
              </a:pPr>
              <a:t>‹#›</a:t>
            </a:fld>
            <a:endParaRPr lang="fr-CA"/>
          </a:p>
        </p:txBody>
      </p:sp>
    </p:spTree>
    <p:extLst>
      <p:ext uri="{BB962C8B-B14F-4D97-AF65-F5344CB8AC3E}">
        <p14:creationId xmlns:p14="http://schemas.microsoft.com/office/powerpoint/2010/main" val="1711151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hu-HU" smtClean="0"/>
              <a:t>Cliquez pour modifier le style du titre</a:t>
            </a:r>
            <a:endParaRPr lang="fr-CA" altLang="hu-HU" smtClean="0"/>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hu-HU" smtClean="0"/>
              <a:t>Cliquez pour modifier les styles du texte du masque</a:t>
            </a:r>
          </a:p>
          <a:p>
            <a:pPr lvl="1"/>
            <a:r>
              <a:rPr lang="fr-FR" altLang="hu-HU" smtClean="0"/>
              <a:t>Deuxième niveau</a:t>
            </a:r>
          </a:p>
          <a:p>
            <a:pPr lvl="2"/>
            <a:r>
              <a:rPr lang="fr-FR" altLang="hu-HU" smtClean="0"/>
              <a:t>Troisième niveau</a:t>
            </a:r>
          </a:p>
          <a:p>
            <a:pPr lvl="3"/>
            <a:r>
              <a:rPr lang="fr-FR" altLang="hu-HU" smtClean="0"/>
              <a:t>Quatrième niveau</a:t>
            </a:r>
          </a:p>
          <a:p>
            <a:pPr lvl="4"/>
            <a:r>
              <a:rPr lang="fr-FR" altLang="hu-HU" smtClean="0"/>
              <a:t>Cinquième niveau</a:t>
            </a:r>
            <a:endParaRPr lang="fr-CA" altLang="hu-HU"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D2981427-0034-449B-A8B4-8882FAB19E23}" type="datetimeFigureOut">
              <a:rPr lang="fr-FR"/>
              <a:pPr>
                <a:defRPr/>
              </a:pPr>
              <a:t>11/04/2021</a:t>
            </a:fld>
            <a:endParaRPr lang="fr-CA"/>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fr-CA"/>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8FD0C5DD-BEB9-4836-9FD2-58A043B4F455}" type="slidenum">
              <a:rPr lang="fr-CA"/>
              <a:pPr>
                <a:defRPr/>
              </a:pPr>
              <a:t>‹#›</a:t>
            </a:fld>
            <a:endParaRPr lang="fr-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109913" y="274638"/>
            <a:ext cx="5943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endParaRPr lang="en-US" altLang="hu-HU" smtClean="0"/>
          </a:p>
        </p:txBody>
      </p:sp>
      <p:sp>
        <p:nvSpPr>
          <p:cNvPr id="1027" name="Rectangle 3"/>
          <p:cNvSpPr>
            <a:spLocks noGrp="1" noChangeArrowheads="1"/>
          </p:cNvSpPr>
          <p:nvPr>
            <p:ph type="body" idx="1"/>
          </p:nvPr>
        </p:nvSpPr>
        <p:spPr bwMode="auto">
          <a:xfrm>
            <a:off x="3109913" y="1600200"/>
            <a:ext cx="5943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endParaRPr lang="en-US" altLang="hu-HU"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hu-H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hu-H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1DF0DD5-C6D4-4210-B910-492D1A9F0D1A}" type="slidenum">
              <a:rPr lang="en-US" altLang="hu-HU"/>
              <a:pPr/>
              <a:t>‹#›</a:t>
            </a:fld>
            <a:endParaRPr lang="en-US" altLang="hu-HU"/>
          </a:p>
        </p:txBody>
      </p:sp>
    </p:spTree>
    <p:extLst>
      <p:ext uri="{BB962C8B-B14F-4D97-AF65-F5344CB8AC3E}">
        <p14:creationId xmlns:p14="http://schemas.microsoft.com/office/powerpoint/2010/main" val="40332377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sz="4400" kern="12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emf"/></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2.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33.xml.rels><?xml version="1.0" encoding="UTF-8" standalone="yes"?>
<Relationships xmlns="http://schemas.openxmlformats.org/package/2006/relationships"><Relationship Id="rId8" Type="http://schemas.openxmlformats.org/officeDocument/2006/relationships/image" Target="../media/image89.jp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34.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35.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3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jpeg"/></Relationships>
</file>

<file path=ppt/slides/_rels/slide3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jpeg"/></Relationships>
</file>

<file path=ppt/slides/_rels/slide3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7.jpeg"/></Relationships>
</file>

<file path=ppt/slides/_rels/slide39.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jpeg"/></Relationships>
</file>

<file path=ppt/slides/_rels/slide4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png"/></Relationships>
</file>

<file path=ppt/slides/_rels/slide4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5.jpeg"/><Relationship Id="rId4" Type="http://schemas.openxmlformats.org/officeDocument/2006/relationships/image" Target="../media/image124.jpeg"/></Relationships>
</file>

<file path=ppt/slides/_rels/slide4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8.jpeg"/><Relationship Id="rId4" Type="http://schemas.openxmlformats.org/officeDocument/2006/relationships/image" Target="../media/image127.jpeg"/></Relationships>
</file>

<file path=ppt/slides/_rels/slide4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4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35.jpeg"/><Relationship Id="rId4" Type="http://schemas.openxmlformats.org/officeDocument/2006/relationships/image" Target="../media/image134.jpeg"/></Relationships>
</file>

<file path=ppt/slides/_rels/slide4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37.jpeg"/></Relationships>
</file>

<file path=ppt/slides/_rels/slide4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143.jpeg"/><Relationship Id="rId7" Type="http://schemas.openxmlformats.org/officeDocument/2006/relationships/image" Target="../media/image147.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5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50.jpeg"/></Relationships>
</file>

<file path=ppt/slides/_rels/slide5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52.jpeg"/></Relationships>
</file>

<file path=ppt/slides/_rels/slide54.xml.rels><?xml version="1.0" encoding="UTF-8" standalone="yes"?>
<Relationships xmlns="http://schemas.openxmlformats.org/package/2006/relationships"><Relationship Id="rId3" Type="http://schemas.openxmlformats.org/officeDocument/2006/relationships/image" Target="../media/image153.jpeg"/><Relationship Id="rId7" Type="http://schemas.openxmlformats.org/officeDocument/2006/relationships/image" Target="../media/image157.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5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60.jpeg"/><Relationship Id="rId4" Type="http://schemas.openxmlformats.org/officeDocument/2006/relationships/image" Target="../media/image159.jpeg"/></Relationships>
</file>

<file path=ppt/slides/_rels/slide5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63.jpeg"/><Relationship Id="rId4" Type="http://schemas.openxmlformats.org/officeDocument/2006/relationships/image" Target="../media/image162.jpeg"/></Relationships>
</file>

<file path=ppt/slides/_rels/slide5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65.jpeg"/></Relationships>
</file>

<file path=ppt/slides/_rels/slide5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3" Type="http://schemas.openxmlformats.org/officeDocument/2006/relationships/image" Target="../media/image171.jpeg"/><Relationship Id="rId7" Type="http://schemas.openxmlformats.org/officeDocument/2006/relationships/image" Target="../media/image17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s>
</file>

<file path=ppt/slides/_rels/slide61.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79.jpeg"/><Relationship Id="rId5" Type="http://schemas.openxmlformats.org/officeDocument/2006/relationships/image" Target="../media/image178.jpeg"/><Relationship Id="rId4" Type="http://schemas.openxmlformats.org/officeDocument/2006/relationships/image" Target="../media/image177.jpeg"/></Relationships>
</file>

<file path=ppt/slides/_rels/slide62.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82.jpeg"/><Relationship Id="rId4" Type="http://schemas.openxmlformats.org/officeDocument/2006/relationships/image" Target="../media/image181.jpeg"/></Relationships>
</file>

<file path=ppt/slides/_rels/slide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hyperlink" Target="http://www.citatum.hu/szerzo/Johann_Wolfgang_von_Goethe" TargetMode="Externa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hyperlink" Target="https://www.arany.edu.hu/index.php/leendo-elsosoknek/beiratkozas/"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685800" y="692696"/>
            <a:ext cx="7772400" cy="1872207"/>
          </a:xfrm>
        </p:spPr>
        <p:txBody>
          <a:bodyPr rtlCol="0">
            <a:normAutofit/>
          </a:bodyPr>
          <a:lstStyle/>
          <a:p>
            <a:pPr fontAlgn="auto">
              <a:spcAft>
                <a:spcPts val="0"/>
              </a:spcAft>
              <a:defRPr/>
            </a:pPr>
            <a:r>
              <a:rPr lang="hu-HU" b="1" spc="600" dirty="0" smtClean="0">
                <a:solidFill>
                  <a:srgbClr val="C00000"/>
                </a:solidFill>
                <a:latin typeface="Comic Sans MS" panose="030F0702030302020204" pitchFamily="66" charset="0"/>
              </a:rPr>
              <a:t>Tisztelt Szülők, kedves gyerekek!</a:t>
            </a:r>
            <a:endParaRPr lang="fr-CA" b="1" spc="600" dirty="0" smtClean="0">
              <a:solidFill>
                <a:schemeClr val="tx1">
                  <a:lumMod val="75000"/>
                  <a:lumOff val="25000"/>
                </a:schemeClr>
              </a:solidFill>
            </a:endParaRPr>
          </a:p>
        </p:txBody>
      </p:sp>
      <p:sp>
        <p:nvSpPr>
          <p:cNvPr id="3" name="Sous-titre 2"/>
          <p:cNvSpPr>
            <a:spLocks noGrp="1"/>
          </p:cNvSpPr>
          <p:nvPr>
            <p:ph type="subTitle" idx="1"/>
          </p:nvPr>
        </p:nvSpPr>
        <p:spPr>
          <a:xfrm>
            <a:off x="1385888" y="2780928"/>
            <a:ext cx="6400800" cy="1257672"/>
          </a:xfrm>
        </p:spPr>
        <p:txBody>
          <a:bodyPr rtlCol="0">
            <a:normAutofit fontScale="92500" lnSpcReduction="20000"/>
          </a:bodyPr>
          <a:lstStyle/>
          <a:p>
            <a:pPr fontAlgn="auto">
              <a:spcAft>
                <a:spcPts val="0"/>
              </a:spcAft>
              <a:buFont typeface="Arial" pitchFamily="34" charset="0"/>
              <a:buNone/>
              <a:defRPr/>
            </a:pPr>
            <a:r>
              <a:rPr lang="hu-HU" dirty="0" smtClean="0">
                <a:solidFill>
                  <a:schemeClr val="tx2">
                    <a:lumMod val="75000"/>
                  </a:schemeClr>
                </a:solidFill>
              </a:rPr>
              <a:t>Fogadják, fogadjátok szeretettel </a:t>
            </a:r>
            <a:r>
              <a:rPr lang="hu-HU" dirty="0" smtClean="0">
                <a:solidFill>
                  <a:schemeClr val="tx2">
                    <a:lumMod val="75000"/>
                  </a:schemeClr>
                </a:solidFill>
              </a:rPr>
              <a:t>az iskola életéről készített képes </a:t>
            </a:r>
            <a:r>
              <a:rPr lang="hu-HU" dirty="0" smtClean="0">
                <a:solidFill>
                  <a:schemeClr val="tx2">
                    <a:lumMod val="75000"/>
                  </a:schemeClr>
                </a:solidFill>
              </a:rPr>
              <a:t>összeállításunkat!</a:t>
            </a:r>
            <a:endParaRPr lang="fr-CA" dirty="0" smtClean="0">
              <a:solidFill>
                <a:schemeClr val="tx2">
                  <a:lumMod val="7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357438" y="274638"/>
            <a:ext cx="6329362" cy="1143000"/>
          </a:xfrm>
        </p:spPr>
        <p:txBody>
          <a:bodyPr rtlCol="0">
            <a:normAutofit/>
          </a:bodyPr>
          <a:lstStyle/>
          <a:p>
            <a:pPr algn="l" fontAlgn="auto">
              <a:spcAft>
                <a:spcPts val="0"/>
              </a:spcAft>
              <a:defRPr/>
            </a:pPr>
            <a:r>
              <a:rPr lang="hu-HU" dirty="0" smtClean="0">
                <a:solidFill>
                  <a:schemeClr val="accent3">
                    <a:lumMod val="50000"/>
                  </a:schemeClr>
                </a:solidFill>
              </a:rPr>
              <a:t>Informatika terem</a:t>
            </a:r>
            <a:endParaRPr lang="fr-CA" dirty="0" smtClean="0">
              <a:solidFill>
                <a:schemeClr val="accent3">
                  <a:lumMod val="50000"/>
                </a:schemeClr>
              </a:solidFill>
            </a:endParaRPr>
          </a:p>
        </p:txBody>
      </p:sp>
      <p:pic>
        <p:nvPicPr>
          <p:cNvPr id="5" name="Tartalom helye 4" descr="https://scontent-vie1-1.xx.fbcdn.net/v/t1.15752-9/49732795_2078851868866039_5761240646631292928_n.jpg?_nc_cat=108&amp;_nc_ht=scontent-vie1-1.xx&amp;oh=cff7cb205ab1f29c037759130b23bc8a&amp;oe=5CD134C3"/>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772816"/>
            <a:ext cx="2736304" cy="3456384"/>
          </a:xfrm>
          <a:prstGeom prst="rect">
            <a:avLst/>
          </a:prstGeom>
          <a:noFill/>
          <a:ln>
            <a:noFill/>
          </a:ln>
        </p:spPr>
      </p:pic>
      <p:pic>
        <p:nvPicPr>
          <p:cNvPr id="6" name="Kép 5" descr="D:\nyilt naphoz\krisztitől épület részek______új\IMG_1662.JPG"/>
          <p:cNvPicPr/>
          <p:nvPr/>
        </p:nvPicPr>
        <p:blipFill rotWithShape="1">
          <a:blip r:embed="rId4" cstate="print">
            <a:extLst>
              <a:ext uri="{28A0092B-C50C-407E-A947-70E740481C1C}">
                <a14:useLocalDpi xmlns:a14="http://schemas.microsoft.com/office/drawing/2010/main" val="0"/>
              </a:ext>
            </a:extLst>
          </a:blip>
          <a:srcRect t="17433" b="30260"/>
          <a:stretch/>
        </p:blipFill>
        <p:spPr bwMode="auto">
          <a:xfrm>
            <a:off x="3645709" y="2995101"/>
            <a:ext cx="5041091" cy="223409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453850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357438" y="476672"/>
            <a:ext cx="6329362" cy="1080120"/>
          </a:xfrm>
        </p:spPr>
        <p:txBody>
          <a:bodyPr rtlCol="0">
            <a:normAutofit/>
          </a:bodyPr>
          <a:lstStyle/>
          <a:p>
            <a:pPr algn="l" fontAlgn="auto">
              <a:spcAft>
                <a:spcPts val="0"/>
              </a:spcAft>
              <a:defRPr/>
            </a:pPr>
            <a:r>
              <a:rPr lang="hu-HU" dirty="0" smtClean="0">
                <a:solidFill>
                  <a:schemeClr val="accent3">
                    <a:lumMod val="50000"/>
                  </a:schemeClr>
                </a:solidFill>
              </a:rPr>
              <a:t>                           Nyelvi labor</a:t>
            </a:r>
            <a:endParaRPr lang="fr-CA" dirty="0" smtClean="0">
              <a:solidFill>
                <a:schemeClr val="accent3">
                  <a:lumMod val="50000"/>
                </a:schemeClr>
              </a:solidFill>
            </a:endParaRPr>
          </a:p>
        </p:txBody>
      </p:sp>
      <p:pic>
        <p:nvPicPr>
          <p:cNvPr id="4" name="Tartalom helye 6" descr="F:\képek\képek\DSCF3343.JPG"/>
          <p:cNvPicPr>
            <a:picLocks noGrp="1"/>
          </p:cNvPicPr>
          <p:nvPr>
            <p:ph idx="1"/>
          </p:nvPr>
        </p:nvPicPr>
        <p:blipFill rotWithShape="1">
          <a:blip r:embed="rId3" cstate="print">
            <a:extLst>
              <a:ext uri="{28A0092B-C50C-407E-A947-70E740481C1C}">
                <a14:useLocalDpi xmlns:a14="http://schemas.microsoft.com/office/drawing/2010/main" val="0"/>
              </a:ext>
            </a:extLst>
          </a:blip>
          <a:stretch/>
        </p:blipFill>
        <p:spPr bwMode="auto">
          <a:xfrm>
            <a:off x="3169616" y="2036458"/>
            <a:ext cx="5290816" cy="4344870"/>
          </a:xfrm>
          <a:prstGeom prst="rect">
            <a:avLst/>
          </a:prstGeom>
          <a:noFill/>
          <a:ln>
            <a:noFill/>
          </a:ln>
        </p:spPr>
      </p:pic>
      <p:pic>
        <p:nvPicPr>
          <p:cNvPr id="5" name="Kép 4" descr="F:\képek\képek\DSCF333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3932" y="836712"/>
            <a:ext cx="4492164" cy="3096344"/>
          </a:xfrm>
          <a:prstGeom prst="rect">
            <a:avLst/>
          </a:prstGeom>
          <a:noFill/>
          <a:ln>
            <a:noFill/>
          </a:ln>
        </p:spPr>
      </p:pic>
    </p:spTree>
    <p:extLst>
      <p:ext uri="{BB962C8B-B14F-4D97-AF65-F5344CB8AC3E}">
        <p14:creationId xmlns:p14="http://schemas.microsoft.com/office/powerpoint/2010/main" val="5503466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357438" y="620688"/>
            <a:ext cx="6329362" cy="1080120"/>
          </a:xfrm>
        </p:spPr>
        <p:txBody>
          <a:bodyPr rtlCol="0">
            <a:normAutofit fontScale="90000"/>
          </a:bodyPr>
          <a:lstStyle/>
          <a:p>
            <a:pPr algn="l" fontAlgn="auto">
              <a:spcAft>
                <a:spcPts val="0"/>
              </a:spcAft>
              <a:defRPr/>
            </a:pPr>
            <a:r>
              <a:rPr lang="hu-HU" dirty="0" smtClean="0">
                <a:solidFill>
                  <a:schemeClr val="accent3">
                    <a:lumMod val="50000"/>
                  </a:schemeClr>
                </a:solidFill>
              </a:rPr>
              <a:t>                             Bontótermek</a:t>
            </a:r>
            <a:endParaRPr lang="fr-CA" dirty="0" smtClean="0">
              <a:solidFill>
                <a:schemeClr val="accent3">
                  <a:lumMod val="50000"/>
                </a:schemeClr>
              </a:solidFill>
            </a:endParaRPr>
          </a:p>
        </p:txBody>
      </p:sp>
      <p:pic>
        <p:nvPicPr>
          <p:cNvPr id="4" name="Tartalom helye 8" descr="F:\képek\képek\DSCF3200.JPG"/>
          <p:cNvPicPr>
            <a:picLocks noGrp="1"/>
          </p:cNvPicPr>
          <p:nvPr>
            <p:ph idx="1"/>
          </p:nvPr>
        </p:nvPicPr>
        <p:blipFill rotWithShape="1">
          <a:blip r:embed="rId3" cstate="print">
            <a:extLst>
              <a:ext uri="{28A0092B-C50C-407E-A947-70E740481C1C}">
                <a14:useLocalDpi xmlns:a14="http://schemas.microsoft.com/office/drawing/2010/main" val="0"/>
              </a:ext>
            </a:extLst>
          </a:blip>
          <a:srcRect t="22259" r="8925"/>
          <a:stretch/>
        </p:blipFill>
        <p:spPr bwMode="auto">
          <a:xfrm>
            <a:off x="539552" y="764704"/>
            <a:ext cx="4755240" cy="3600400"/>
          </a:xfrm>
          <a:prstGeom prst="rect">
            <a:avLst/>
          </a:prstGeom>
          <a:noFill/>
          <a:ln>
            <a:noFill/>
          </a:ln>
          <a:extLst>
            <a:ext uri="{53640926-AAD7-44D8-BBD7-CCE9431645EC}">
              <a14:shadowObscured xmlns:a14="http://schemas.microsoft.com/office/drawing/2010/main"/>
            </a:ext>
          </a:extLst>
        </p:spPr>
      </p:pic>
      <p:pic>
        <p:nvPicPr>
          <p:cNvPr id="6" name="Kép 5" descr="F:\képek\képek\DSCF3251.JPG"/>
          <p:cNvPicPr/>
          <p:nvPr/>
        </p:nvPicPr>
        <p:blipFill rotWithShape="1">
          <a:blip r:embed="rId4" cstate="print">
            <a:extLst>
              <a:ext uri="{28A0092B-C50C-407E-A947-70E740481C1C}">
                <a14:useLocalDpi xmlns:a14="http://schemas.microsoft.com/office/drawing/2010/main" val="0"/>
              </a:ext>
            </a:extLst>
          </a:blip>
          <a:srcRect t="19942" b="-1"/>
          <a:stretch/>
        </p:blipFill>
        <p:spPr bwMode="auto">
          <a:xfrm>
            <a:off x="3707904" y="3429000"/>
            <a:ext cx="4969510" cy="302691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453406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357438" y="274638"/>
            <a:ext cx="6329362" cy="1143000"/>
          </a:xfrm>
        </p:spPr>
        <p:txBody>
          <a:bodyPr rtlCol="0">
            <a:normAutofit/>
          </a:bodyPr>
          <a:lstStyle/>
          <a:p>
            <a:pPr algn="l" fontAlgn="auto">
              <a:spcAft>
                <a:spcPts val="0"/>
              </a:spcAft>
              <a:defRPr/>
            </a:pPr>
            <a:r>
              <a:rPr lang="hu-HU" dirty="0" smtClean="0">
                <a:solidFill>
                  <a:schemeClr val="accent3">
                    <a:lumMod val="50000"/>
                  </a:schemeClr>
                </a:solidFill>
              </a:rPr>
              <a:t>    Tornaterem, tornaszoba</a:t>
            </a:r>
            <a:endParaRPr lang="fr-CA" dirty="0" smtClean="0">
              <a:solidFill>
                <a:schemeClr val="accent3">
                  <a:lumMod val="50000"/>
                </a:schemeClr>
              </a:solidFill>
            </a:endParaRPr>
          </a:p>
        </p:txBody>
      </p:sp>
      <p:pic>
        <p:nvPicPr>
          <p:cNvPr id="5" name="Kép 4" descr="F:\képek\képek\DSCF3492.JPG"/>
          <p:cNvPicPr/>
          <p:nvPr/>
        </p:nvPicPr>
        <p:blipFill rotWithShape="1">
          <a:blip r:embed="rId3" cstate="print">
            <a:extLst>
              <a:ext uri="{28A0092B-C50C-407E-A947-70E740481C1C}">
                <a14:useLocalDpi xmlns:a14="http://schemas.microsoft.com/office/drawing/2010/main" val="0"/>
              </a:ext>
            </a:extLst>
          </a:blip>
          <a:srcRect l="21294" r="25920"/>
          <a:stretch/>
        </p:blipFill>
        <p:spPr bwMode="auto">
          <a:xfrm>
            <a:off x="827584" y="1556792"/>
            <a:ext cx="2808312" cy="3888432"/>
          </a:xfrm>
          <a:prstGeom prst="rect">
            <a:avLst/>
          </a:prstGeom>
          <a:noFill/>
          <a:ln>
            <a:noFill/>
          </a:ln>
          <a:extLst>
            <a:ext uri="{53640926-AAD7-44D8-BBD7-CCE9431645EC}">
              <a14:shadowObscured xmlns:a14="http://schemas.microsoft.com/office/drawing/2010/main"/>
            </a:ext>
          </a:extLst>
        </p:spPr>
      </p:pic>
      <p:pic>
        <p:nvPicPr>
          <p:cNvPr id="6" name="Tartalom helye 8" descr="F:\képek\képek\DSCF3698.JPG"/>
          <p:cNvPicPr>
            <a:picLocks/>
          </p:cNvPicPr>
          <p:nvPr/>
        </p:nvPicPr>
        <p:blipFill rotWithShape="1">
          <a:blip r:embed="rId4" cstate="print">
            <a:extLst>
              <a:ext uri="{28A0092B-C50C-407E-A947-70E740481C1C}">
                <a14:useLocalDpi xmlns:a14="http://schemas.microsoft.com/office/drawing/2010/main" val="0"/>
              </a:ext>
            </a:extLst>
          </a:blip>
          <a:srcRect t="17679" r="21401"/>
          <a:stretch/>
        </p:blipFill>
        <p:spPr bwMode="auto">
          <a:xfrm>
            <a:off x="4499992" y="1340768"/>
            <a:ext cx="4177279"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Tartalom helye 3" descr="F:\képek\képek\DSCF3658.JPG"/>
          <p:cNvPicPr>
            <a:picLocks noGrp="1"/>
          </p:cNvPicPr>
          <p:nvPr>
            <p:ph idx="1"/>
          </p:nvPr>
        </p:nvPicPr>
        <p:blipFill rotWithShape="1">
          <a:blip r:embed="rId5" cstate="print">
            <a:extLst>
              <a:ext uri="{28A0092B-C50C-407E-A947-70E740481C1C}">
                <a14:useLocalDpi xmlns:a14="http://schemas.microsoft.com/office/drawing/2010/main" val="0"/>
              </a:ext>
            </a:extLst>
          </a:blip>
          <a:srcRect t="12003"/>
          <a:stretch/>
        </p:blipFill>
        <p:spPr bwMode="auto">
          <a:xfrm>
            <a:off x="4501582" y="3645024"/>
            <a:ext cx="4175689" cy="3032536"/>
          </a:xfrm>
          <a:prstGeom prst="rect">
            <a:avLst/>
          </a:prstGeom>
          <a:noFill/>
          <a:ln>
            <a:noFill/>
          </a:ln>
        </p:spPr>
      </p:pic>
    </p:spTree>
    <p:extLst>
      <p:ext uri="{BB962C8B-B14F-4D97-AF65-F5344CB8AC3E}">
        <p14:creationId xmlns:p14="http://schemas.microsoft.com/office/powerpoint/2010/main" val="36403432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357438" y="274638"/>
            <a:ext cx="6329362" cy="1143000"/>
          </a:xfrm>
        </p:spPr>
        <p:txBody>
          <a:bodyPr rtlCol="0">
            <a:normAutofit/>
          </a:bodyPr>
          <a:lstStyle/>
          <a:p>
            <a:pPr algn="l" fontAlgn="auto">
              <a:spcAft>
                <a:spcPts val="0"/>
              </a:spcAft>
              <a:defRPr/>
            </a:pPr>
            <a:r>
              <a:rPr lang="hu-HU" dirty="0" smtClean="0">
                <a:solidFill>
                  <a:schemeClr val="accent3">
                    <a:lumMod val="50000"/>
                  </a:schemeClr>
                </a:solidFill>
              </a:rPr>
              <a:t>          Kondicionáló terem</a:t>
            </a:r>
            <a:endParaRPr lang="fr-CA" dirty="0" smtClean="0">
              <a:solidFill>
                <a:schemeClr val="accent3">
                  <a:lumMod val="50000"/>
                </a:schemeClr>
              </a:solidFill>
            </a:endParaRPr>
          </a:p>
        </p:txBody>
      </p:sp>
      <p:pic>
        <p:nvPicPr>
          <p:cNvPr id="4" name="Tartalom helye 9" descr="F:\képek\képek\DSCF3669.JPG"/>
          <p:cNvPicPr>
            <a:picLocks noGrp="1"/>
          </p:cNvPicPr>
          <p:nvPr>
            <p:ph idx="1"/>
          </p:nvPr>
        </p:nvPicPr>
        <p:blipFill rotWithShape="1">
          <a:blip r:embed="rId3" cstate="print">
            <a:extLst>
              <a:ext uri="{28A0092B-C50C-407E-A947-70E740481C1C}">
                <a14:useLocalDpi xmlns:a14="http://schemas.microsoft.com/office/drawing/2010/main" val="0"/>
              </a:ext>
            </a:extLst>
          </a:blip>
          <a:stretch/>
        </p:blipFill>
        <p:spPr bwMode="auto">
          <a:xfrm>
            <a:off x="539552" y="1556792"/>
            <a:ext cx="4272742" cy="2664229"/>
          </a:xfrm>
          <a:prstGeom prst="rect">
            <a:avLst/>
          </a:prstGeom>
          <a:noFill/>
          <a:ln>
            <a:noFill/>
          </a:ln>
        </p:spPr>
      </p:pic>
      <p:pic>
        <p:nvPicPr>
          <p:cNvPr id="5" name="Kép 4" descr="F:\képek\képek\DSCF3670.JPG"/>
          <p:cNvPicPr/>
          <p:nvPr/>
        </p:nvPicPr>
        <p:blipFill rotWithShape="1">
          <a:blip r:embed="rId4" cstate="print">
            <a:extLst>
              <a:ext uri="{28A0092B-C50C-407E-A947-70E740481C1C}">
                <a14:useLocalDpi xmlns:a14="http://schemas.microsoft.com/office/drawing/2010/main" val="0"/>
              </a:ext>
            </a:extLst>
          </a:blip>
          <a:srcRect l="9978" r="7866"/>
          <a:stretch/>
        </p:blipFill>
        <p:spPr bwMode="auto">
          <a:xfrm>
            <a:off x="4961086" y="3356992"/>
            <a:ext cx="3725714" cy="2938786"/>
          </a:xfrm>
          <a:prstGeom prst="rect">
            <a:avLst/>
          </a:prstGeom>
          <a:noFill/>
          <a:ln>
            <a:noFill/>
          </a:ln>
        </p:spPr>
      </p:pic>
    </p:spTree>
    <p:extLst>
      <p:ext uri="{BB962C8B-B14F-4D97-AF65-F5344CB8AC3E}">
        <p14:creationId xmlns:p14="http://schemas.microsoft.com/office/powerpoint/2010/main" val="1789586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907704" y="274638"/>
            <a:ext cx="6779096" cy="1143000"/>
          </a:xfrm>
        </p:spPr>
        <p:txBody>
          <a:bodyPr rtlCol="0">
            <a:normAutofit fontScale="90000"/>
          </a:bodyPr>
          <a:lstStyle/>
          <a:p>
            <a:pPr algn="l" fontAlgn="auto">
              <a:spcAft>
                <a:spcPts val="0"/>
              </a:spcAft>
              <a:defRPr/>
            </a:pPr>
            <a:r>
              <a:rPr lang="hu-HU" dirty="0" smtClean="0">
                <a:solidFill>
                  <a:schemeClr val="accent3">
                    <a:lumMod val="50000"/>
                  </a:schemeClr>
                </a:solidFill>
              </a:rPr>
              <a:t>          Kültéri kondicionáló gépek</a:t>
            </a:r>
            <a:endParaRPr lang="fr-CA" dirty="0" smtClean="0">
              <a:solidFill>
                <a:schemeClr val="accent3">
                  <a:lumMod val="50000"/>
                </a:schemeClr>
              </a:solidFill>
            </a:endParaRPr>
          </a:p>
        </p:txBody>
      </p:sp>
      <p:pic>
        <p:nvPicPr>
          <p:cNvPr id="5" name="Tartalom helye 4" descr="D:\nyilt naphoz\krisztitől épület részek______új\IMG_1631.JPG"/>
          <p:cNvPicPr>
            <a:picLocks noGrp="1"/>
          </p:cNvPicPr>
          <p:nvPr>
            <p:ph idx="1"/>
          </p:nvPr>
        </p:nvPicPr>
        <p:blipFill rotWithShape="1">
          <a:blip r:embed="rId3" cstate="print">
            <a:extLst>
              <a:ext uri="{28A0092B-C50C-407E-A947-70E740481C1C}">
                <a14:useLocalDpi xmlns:a14="http://schemas.microsoft.com/office/drawing/2010/main" val="0"/>
              </a:ext>
            </a:extLst>
          </a:blip>
          <a:srcRect l="7141" t="13433" r="15594" b="18464"/>
          <a:stretch/>
        </p:blipFill>
        <p:spPr bwMode="auto">
          <a:xfrm>
            <a:off x="1840337" y="1340768"/>
            <a:ext cx="6846463" cy="452596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495702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357438" y="274638"/>
            <a:ext cx="6329362" cy="1143000"/>
          </a:xfrm>
        </p:spPr>
        <p:txBody>
          <a:bodyPr rtlCol="0">
            <a:normAutofit fontScale="90000"/>
          </a:bodyPr>
          <a:lstStyle/>
          <a:p>
            <a:pPr algn="l" fontAlgn="auto">
              <a:spcAft>
                <a:spcPts val="0"/>
              </a:spcAft>
              <a:defRPr/>
            </a:pPr>
            <a:r>
              <a:rPr lang="hu-HU" dirty="0" smtClean="0">
                <a:solidFill>
                  <a:schemeClr val="accent3">
                    <a:lumMod val="50000"/>
                  </a:schemeClr>
                </a:solidFill>
              </a:rPr>
              <a:t>                          Fejlesztő szoba</a:t>
            </a:r>
            <a:endParaRPr lang="fr-CA" dirty="0" smtClean="0">
              <a:solidFill>
                <a:schemeClr val="accent3">
                  <a:lumMod val="50000"/>
                </a:schemeClr>
              </a:solidFill>
            </a:endParaRPr>
          </a:p>
        </p:txBody>
      </p:sp>
      <p:pic>
        <p:nvPicPr>
          <p:cNvPr id="4" name="Tartalom helye 8" descr="F:\képek\fejleszto\DSCF3733.JPG"/>
          <p:cNvPicPr>
            <a:picLocks noGrp="1"/>
          </p:cNvPicPr>
          <p:nvPr>
            <p:ph idx="1"/>
          </p:nvPr>
        </p:nvPicPr>
        <p:blipFill rotWithShape="1">
          <a:blip r:embed="rId3" cstate="print">
            <a:extLst>
              <a:ext uri="{28A0092B-C50C-407E-A947-70E740481C1C}">
                <a14:useLocalDpi xmlns:a14="http://schemas.microsoft.com/office/drawing/2010/main" val="0"/>
              </a:ext>
            </a:extLst>
          </a:blip>
          <a:srcRect t="10616"/>
          <a:stretch/>
        </p:blipFill>
        <p:spPr bwMode="auto">
          <a:xfrm>
            <a:off x="2627784" y="2492896"/>
            <a:ext cx="5983493" cy="3985674"/>
          </a:xfrm>
          <a:prstGeom prst="rect">
            <a:avLst/>
          </a:prstGeom>
          <a:noFill/>
          <a:ln>
            <a:noFill/>
          </a:ln>
          <a:effectLst/>
          <a:extLst>
            <a:ext uri="{53640926-AAD7-44D8-BBD7-CCE9431645EC}">
              <a14:shadowObscured xmlns:a14="http://schemas.microsoft.com/office/drawing/2010/main"/>
            </a:ext>
          </a:extLst>
        </p:spPr>
      </p:pic>
      <p:pic>
        <p:nvPicPr>
          <p:cNvPr id="5" name="Picture 6" descr="Képek2008márc17 003"/>
          <p:cNvPicPr/>
          <p:nvPr/>
        </p:nvPicPr>
        <p:blipFill rotWithShape="1">
          <a:blip r:embed="rId4">
            <a:extLst>
              <a:ext uri="{28A0092B-C50C-407E-A947-70E740481C1C}">
                <a14:useLocalDpi xmlns:a14="http://schemas.microsoft.com/office/drawing/2010/main" val="0"/>
              </a:ext>
            </a:extLst>
          </a:blip>
          <a:srcRect b="21638"/>
          <a:stretch/>
        </p:blipFill>
        <p:spPr bwMode="auto">
          <a:xfrm>
            <a:off x="467544" y="1340768"/>
            <a:ext cx="4968552" cy="1944216"/>
          </a:xfrm>
          <a:prstGeom prst="rect">
            <a:avLst/>
          </a:prstGeom>
          <a:noFill/>
          <a:ln>
            <a:no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97005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357438" y="274638"/>
            <a:ext cx="6329362" cy="1143000"/>
          </a:xfrm>
        </p:spPr>
        <p:txBody>
          <a:bodyPr rtlCol="0">
            <a:normAutofit/>
          </a:bodyPr>
          <a:lstStyle/>
          <a:p>
            <a:pPr algn="l" fontAlgn="auto">
              <a:spcAft>
                <a:spcPts val="0"/>
              </a:spcAft>
              <a:defRPr/>
            </a:pPr>
            <a:r>
              <a:rPr lang="hu-HU" dirty="0" smtClean="0">
                <a:solidFill>
                  <a:schemeClr val="accent3">
                    <a:lumMod val="50000"/>
                  </a:schemeClr>
                </a:solidFill>
              </a:rPr>
              <a:t>17 000 kötetes könyvtár</a:t>
            </a:r>
            <a:endParaRPr lang="fr-CA" dirty="0" smtClean="0">
              <a:solidFill>
                <a:schemeClr val="accent3">
                  <a:lumMod val="50000"/>
                </a:schemeClr>
              </a:solidFill>
            </a:endParaRPr>
          </a:p>
        </p:txBody>
      </p:sp>
      <p:pic>
        <p:nvPicPr>
          <p:cNvPr id="5" name="Picture 7" descr="Kép 001"/>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4499992" y="1412776"/>
            <a:ext cx="4248472" cy="3182618"/>
          </a:xfrm>
          <a:prstGeom prst="rect">
            <a:avLst/>
          </a:prstGeom>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580" y="1971696"/>
            <a:ext cx="4030761" cy="3171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3479538"/>
            <a:ext cx="4248472" cy="3186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112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971600" y="274638"/>
            <a:ext cx="7715200" cy="1143000"/>
          </a:xfrm>
        </p:spPr>
        <p:txBody>
          <a:bodyPr rtlCol="0">
            <a:normAutofit/>
          </a:bodyPr>
          <a:lstStyle/>
          <a:p>
            <a:pPr algn="l" fontAlgn="auto">
              <a:spcAft>
                <a:spcPts val="0"/>
              </a:spcAft>
              <a:defRPr/>
            </a:pPr>
            <a:r>
              <a:rPr lang="hu-HU" dirty="0" smtClean="0">
                <a:solidFill>
                  <a:schemeClr val="accent3">
                    <a:lumMod val="50000"/>
                  </a:schemeClr>
                </a:solidFill>
              </a:rPr>
              <a:t>Felújított mosdók</a:t>
            </a:r>
            <a:endParaRPr lang="fr-CA" dirty="0" smtClean="0">
              <a:solidFill>
                <a:schemeClr val="accent3">
                  <a:lumMod val="50000"/>
                </a:schemeClr>
              </a:solidFill>
            </a:endParaRPr>
          </a:p>
        </p:txBody>
      </p:sp>
      <p:sp>
        <p:nvSpPr>
          <p:cNvPr id="3" name="Tartalom helye 2"/>
          <p:cNvSpPr>
            <a:spLocks noGrp="1"/>
          </p:cNvSpPr>
          <p:nvPr>
            <p:ph idx="1"/>
          </p:nvPr>
        </p:nvSpPr>
        <p:spPr/>
        <p:txBody>
          <a:bodyPr/>
          <a:lstStyle/>
          <a:p>
            <a:endParaRPr lang="hu-HU" dirty="0"/>
          </a:p>
        </p:txBody>
      </p:sp>
      <p:pic>
        <p:nvPicPr>
          <p:cNvPr id="5" name="Kép 4" descr="https://scontent-vie1-1.xx.fbcdn.net/v/t1.15752-9/50170571_2015742921842564_344697144415879168_n.jpg?_nc_cat=106&amp;_nc_ht=scontent-vie1-1.xx&amp;oh=9f3e39d6cda08538ed3155cdc9a3d530&amp;oe=5CB6473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556792"/>
            <a:ext cx="3888432" cy="2736303"/>
          </a:xfrm>
          <a:prstGeom prst="rect">
            <a:avLst/>
          </a:prstGeom>
          <a:noFill/>
          <a:ln>
            <a:noFill/>
          </a:ln>
        </p:spPr>
      </p:pic>
      <p:pic>
        <p:nvPicPr>
          <p:cNvPr id="6" name="Kép 5" descr="https://scontent-vie1-1.xx.fbcdn.net/v/t1.15752-9/49346021_382862632486041_4686556034360147968_n.jpg?_nc_cat=110&amp;_nc_ht=scontent-vie1-1.xx&amp;oh=70c33c6f8c38b58b28f62c3ea3b35541&amp;oe=5CC201F3"/>
          <p:cNvPicPr/>
          <p:nvPr/>
        </p:nvPicPr>
        <p:blipFill>
          <a:blip r:embed="rId4">
            <a:extLst>
              <a:ext uri="{28A0092B-C50C-407E-A947-70E740481C1C}">
                <a14:useLocalDpi xmlns:a14="http://schemas.microsoft.com/office/drawing/2010/main" val="0"/>
              </a:ext>
            </a:extLst>
          </a:blip>
          <a:srcRect/>
          <a:stretch>
            <a:fillRect/>
          </a:stretch>
        </p:blipFill>
        <p:spPr bwMode="auto">
          <a:xfrm>
            <a:off x="4644008" y="2996952"/>
            <a:ext cx="4032448" cy="2952328"/>
          </a:xfrm>
          <a:prstGeom prst="rect">
            <a:avLst/>
          </a:prstGeom>
          <a:noFill/>
          <a:ln>
            <a:noFill/>
          </a:ln>
        </p:spPr>
      </p:pic>
    </p:spTree>
    <p:extLst>
      <p:ext uri="{BB962C8B-B14F-4D97-AF65-F5344CB8AC3E}">
        <p14:creationId xmlns:p14="http://schemas.microsoft.com/office/powerpoint/2010/main" val="685461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971600" y="274638"/>
            <a:ext cx="7715200" cy="1143000"/>
          </a:xfrm>
        </p:spPr>
        <p:txBody>
          <a:bodyPr rtlCol="0">
            <a:normAutofit fontScale="90000"/>
          </a:bodyPr>
          <a:lstStyle/>
          <a:p>
            <a:pPr algn="l" fontAlgn="auto">
              <a:spcAft>
                <a:spcPts val="0"/>
              </a:spcAft>
              <a:defRPr/>
            </a:pPr>
            <a:r>
              <a:rPr lang="hu-HU" dirty="0" smtClean="0">
                <a:solidFill>
                  <a:schemeClr val="accent3">
                    <a:lumMod val="50000"/>
                  </a:schemeClr>
                </a:solidFill>
              </a:rPr>
              <a:t>Kiszolgáló helységek: orvosi szoba, ebédlő (tálaló konyhával), büfé</a:t>
            </a:r>
            <a:endParaRPr lang="fr-CA" dirty="0" smtClean="0">
              <a:solidFill>
                <a:schemeClr val="accent3">
                  <a:lumMod val="50000"/>
                </a:schemeClr>
              </a:solidFill>
            </a:endParaRPr>
          </a:p>
        </p:txBody>
      </p:sp>
      <p:sp>
        <p:nvSpPr>
          <p:cNvPr id="3" name="Tartalom helye 2"/>
          <p:cNvSpPr>
            <a:spLocks noGrp="1"/>
          </p:cNvSpPr>
          <p:nvPr>
            <p:ph idx="1"/>
          </p:nvPr>
        </p:nvSpPr>
        <p:spPr/>
        <p:txBody>
          <a:bodyPr/>
          <a:lstStyle/>
          <a:p>
            <a:endParaRPr lang="hu-HU" dirty="0"/>
          </a:p>
        </p:txBody>
      </p:sp>
      <p:pic>
        <p:nvPicPr>
          <p:cNvPr id="3074" name="Picture 2" descr="G:\2017_18\képek\Nyiltnap\IMG_62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6701" y="1556792"/>
            <a:ext cx="6720747"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4929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28625" y="285750"/>
            <a:ext cx="8229600" cy="1143000"/>
          </a:xfrm>
        </p:spPr>
        <p:txBody>
          <a:bodyPr rtlCol="0">
            <a:normAutofit fontScale="90000"/>
          </a:bodyPr>
          <a:lstStyle/>
          <a:p>
            <a:pPr fontAlgn="auto">
              <a:spcAft>
                <a:spcPts val="0"/>
              </a:spcAft>
              <a:defRPr/>
            </a:pPr>
            <a:r>
              <a:rPr lang="hu-HU" sz="3600" b="1" dirty="0" smtClean="0">
                <a:solidFill>
                  <a:schemeClr val="accent6">
                    <a:lumMod val="75000"/>
                  </a:schemeClr>
                </a:solidFill>
                <a:latin typeface="Comic Sans MS" panose="030F0702030302020204" pitchFamily="66" charset="0"/>
              </a:rPr>
              <a:t>Gyöngyösi </a:t>
            </a:r>
            <a:r>
              <a:rPr lang="hu-HU" sz="3600" b="1" dirty="0">
                <a:solidFill>
                  <a:schemeClr val="accent6">
                    <a:lumMod val="75000"/>
                  </a:schemeClr>
                </a:solidFill>
                <a:latin typeface="Comic Sans MS" panose="030F0702030302020204" pitchFamily="66" charset="0"/>
              </a:rPr>
              <a:t/>
            </a:r>
            <a:br>
              <a:rPr lang="hu-HU" sz="3600" b="1" dirty="0">
                <a:solidFill>
                  <a:schemeClr val="accent6">
                    <a:lumMod val="75000"/>
                  </a:schemeClr>
                </a:solidFill>
                <a:latin typeface="Comic Sans MS" panose="030F0702030302020204" pitchFamily="66" charset="0"/>
              </a:rPr>
            </a:br>
            <a:r>
              <a:rPr lang="hu-HU" sz="3600" b="1" dirty="0">
                <a:solidFill>
                  <a:schemeClr val="accent6">
                    <a:lumMod val="75000"/>
                  </a:schemeClr>
                </a:solidFill>
                <a:latin typeface="Comic Sans MS" panose="030F0702030302020204" pitchFamily="66" charset="0"/>
              </a:rPr>
              <a:t>Arany János Általános </a:t>
            </a:r>
            <a:r>
              <a:rPr lang="hu-HU" sz="3600" b="1" dirty="0" smtClean="0">
                <a:solidFill>
                  <a:schemeClr val="accent6">
                    <a:lumMod val="75000"/>
                  </a:schemeClr>
                </a:solidFill>
                <a:latin typeface="Comic Sans MS" panose="030F0702030302020204" pitchFamily="66" charset="0"/>
              </a:rPr>
              <a:t>Iskola</a:t>
            </a:r>
            <a:endParaRPr lang="fr-CA" dirty="0" smtClean="0">
              <a:solidFill>
                <a:schemeClr val="accent6">
                  <a:lumMod val="75000"/>
                </a:schemeClr>
              </a:solidFill>
            </a:endParaRPr>
          </a:p>
        </p:txBody>
      </p:sp>
      <p:pic>
        <p:nvPicPr>
          <p:cNvPr id="4" name="Picture 7" descr="fényképezőgép 05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403648" y="1700808"/>
            <a:ext cx="6120680" cy="46498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28625" y="285750"/>
            <a:ext cx="8229600" cy="478954"/>
          </a:xfrm>
        </p:spPr>
        <p:txBody>
          <a:bodyPr rtlCol="0">
            <a:normAutofit fontScale="90000"/>
          </a:bodyPr>
          <a:lstStyle/>
          <a:p>
            <a:pPr fontAlgn="auto">
              <a:spcAft>
                <a:spcPts val="0"/>
              </a:spcAft>
              <a:defRPr/>
            </a:pPr>
            <a:endParaRPr lang="fr-CA" dirty="0" smtClean="0">
              <a:solidFill>
                <a:schemeClr val="tx1">
                  <a:lumMod val="75000"/>
                  <a:lumOff val="25000"/>
                </a:schemeClr>
              </a:solidFill>
            </a:endParaRPr>
          </a:p>
        </p:txBody>
      </p:sp>
      <p:sp>
        <p:nvSpPr>
          <p:cNvPr id="3" name="Tartalom helye 2"/>
          <p:cNvSpPr>
            <a:spLocks noGrp="1"/>
          </p:cNvSpPr>
          <p:nvPr>
            <p:ph idx="1"/>
          </p:nvPr>
        </p:nvSpPr>
        <p:spPr/>
        <p:txBody>
          <a:bodyPr/>
          <a:lstStyle/>
          <a:p>
            <a:pPr marL="0" indent="0" algn="ctr">
              <a:buNone/>
            </a:pPr>
            <a:endParaRPr lang="hu-HU" dirty="0" smtClean="0"/>
          </a:p>
          <a:p>
            <a:pPr marL="0" indent="0" algn="ctr">
              <a:buNone/>
            </a:pPr>
            <a:endParaRPr lang="hu-HU" dirty="0"/>
          </a:p>
          <a:p>
            <a:pPr marL="0" indent="0" algn="ctr">
              <a:buNone/>
            </a:pPr>
            <a:r>
              <a:rPr lang="hu-HU" sz="6000" b="1" dirty="0">
                <a:solidFill>
                  <a:srgbClr val="FF0000"/>
                </a:solidFill>
              </a:rPr>
              <a:t>Sz</a:t>
            </a:r>
            <a:r>
              <a:rPr lang="hu-HU" sz="6000" b="1" dirty="0">
                <a:solidFill>
                  <a:srgbClr val="00B050"/>
                </a:solidFill>
              </a:rPr>
              <a:t>a</a:t>
            </a:r>
            <a:r>
              <a:rPr lang="hu-HU" sz="6000" b="1" dirty="0">
                <a:solidFill>
                  <a:srgbClr val="FFFF00"/>
                </a:solidFill>
              </a:rPr>
              <a:t>k</a:t>
            </a:r>
            <a:r>
              <a:rPr lang="hu-HU" sz="6000" b="1" dirty="0">
                <a:solidFill>
                  <a:srgbClr val="0070C0"/>
                </a:solidFill>
              </a:rPr>
              <a:t>m</a:t>
            </a:r>
            <a:r>
              <a:rPr lang="hu-HU" sz="6000" b="1" dirty="0">
                <a:solidFill>
                  <a:srgbClr val="FF0000"/>
                </a:solidFill>
              </a:rPr>
              <a:t>a</a:t>
            </a:r>
            <a:r>
              <a:rPr lang="hu-HU" sz="6000" b="1" dirty="0">
                <a:solidFill>
                  <a:srgbClr val="00B0F0"/>
                </a:solidFill>
              </a:rPr>
              <a:t>i</a:t>
            </a:r>
            <a:r>
              <a:rPr lang="hu-HU" sz="6000" b="1" dirty="0">
                <a:solidFill>
                  <a:schemeClr val="tx1">
                    <a:lumMod val="75000"/>
                    <a:lumOff val="25000"/>
                  </a:schemeClr>
                </a:solidFill>
              </a:rPr>
              <a:t> </a:t>
            </a:r>
            <a:r>
              <a:rPr lang="hu-HU" sz="6000" b="1" dirty="0">
                <a:solidFill>
                  <a:srgbClr val="00B050"/>
                </a:solidFill>
              </a:rPr>
              <a:t>m</a:t>
            </a:r>
            <a:r>
              <a:rPr lang="hu-HU" sz="6000" b="1" dirty="0">
                <a:solidFill>
                  <a:srgbClr val="FFC000"/>
                </a:solidFill>
              </a:rPr>
              <a:t>u</a:t>
            </a:r>
            <a:r>
              <a:rPr lang="hu-HU" sz="6000" b="1" dirty="0">
                <a:solidFill>
                  <a:srgbClr val="00B0F0"/>
                </a:solidFill>
              </a:rPr>
              <a:t>n</a:t>
            </a:r>
            <a:r>
              <a:rPr lang="hu-HU" sz="6000" b="1" dirty="0">
                <a:solidFill>
                  <a:srgbClr val="C00000"/>
                </a:solidFill>
              </a:rPr>
              <a:t>k</a:t>
            </a:r>
            <a:r>
              <a:rPr lang="hu-HU" sz="6000" b="1" dirty="0">
                <a:solidFill>
                  <a:srgbClr val="FFFF00"/>
                </a:solidFill>
              </a:rPr>
              <a:t>a</a:t>
            </a:r>
            <a:endParaRPr lang="hu-HU" sz="6000" b="1" dirty="0" smtClean="0">
              <a:solidFill>
                <a:srgbClr val="FFFF00"/>
              </a:solidFill>
            </a:endParaRPr>
          </a:p>
        </p:txBody>
      </p:sp>
    </p:spTree>
    <p:extLst>
      <p:ext uri="{BB962C8B-B14F-4D97-AF65-F5344CB8AC3E}">
        <p14:creationId xmlns:p14="http://schemas.microsoft.com/office/powerpoint/2010/main" val="27184216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95536" y="274638"/>
            <a:ext cx="8291264" cy="1143000"/>
          </a:xfrm>
        </p:spPr>
        <p:txBody>
          <a:bodyPr rtlCol="0">
            <a:normAutofit/>
          </a:bodyPr>
          <a:lstStyle/>
          <a:p>
            <a:pPr algn="l" fontAlgn="auto">
              <a:spcAft>
                <a:spcPts val="0"/>
              </a:spcAft>
              <a:defRPr/>
            </a:pPr>
            <a:r>
              <a:rPr lang="hu-HU" dirty="0" smtClean="0">
                <a:solidFill>
                  <a:schemeClr val="accent3">
                    <a:lumMod val="50000"/>
                  </a:schemeClr>
                </a:solidFill>
              </a:rPr>
              <a:t>Pedagógiai program</a:t>
            </a:r>
            <a:endParaRPr lang="fr-CA" dirty="0" smtClean="0">
              <a:solidFill>
                <a:schemeClr val="accent3">
                  <a:lumMod val="50000"/>
                </a:schemeClr>
              </a:solidFill>
            </a:endParaRPr>
          </a:p>
        </p:txBody>
      </p:sp>
      <p:sp>
        <p:nvSpPr>
          <p:cNvPr id="3" name="Espace réservé du contenu 2"/>
          <p:cNvSpPr>
            <a:spLocks noGrp="1"/>
          </p:cNvSpPr>
          <p:nvPr>
            <p:ph idx="1"/>
          </p:nvPr>
        </p:nvSpPr>
        <p:spPr>
          <a:xfrm>
            <a:off x="1907704" y="1600200"/>
            <a:ext cx="6779096" cy="4525963"/>
          </a:xfrm>
        </p:spPr>
        <p:txBody>
          <a:bodyPr rtlCol="0">
            <a:normAutofit/>
          </a:bodyPr>
          <a:lstStyle/>
          <a:p>
            <a:pPr marL="0" indent="0" fontAlgn="auto">
              <a:spcAft>
                <a:spcPts val="0"/>
              </a:spcAft>
              <a:buNone/>
              <a:defRPr/>
            </a:pPr>
            <a:r>
              <a:rPr lang="hu-HU" sz="2400" b="1" dirty="0" smtClean="0">
                <a:solidFill>
                  <a:schemeClr val="tx1">
                    <a:lumMod val="75000"/>
                    <a:lumOff val="25000"/>
                  </a:schemeClr>
                </a:solidFill>
              </a:rPr>
              <a:t>Új tantárgy </a:t>
            </a:r>
            <a:r>
              <a:rPr lang="hu-HU" sz="2400" dirty="0" smtClean="0">
                <a:solidFill>
                  <a:schemeClr val="tx1">
                    <a:lumMod val="75000"/>
                    <a:lumOff val="25000"/>
                  </a:schemeClr>
                </a:solidFill>
              </a:rPr>
              <a:t>2019. szeptemberétől: </a:t>
            </a:r>
          </a:p>
          <a:p>
            <a:pPr marL="0" indent="0" fontAlgn="auto">
              <a:spcAft>
                <a:spcPts val="0"/>
              </a:spcAft>
              <a:buNone/>
              <a:defRPr/>
            </a:pPr>
            <a:r>
              <a:rPr lang="hu-HU" sz="2400" dirty="0">
                <a:solidFill>
                  <a:schemeClr val="tx1">
                    <a:lumMod val="75000"/>
                    <a:lumOff val="25000"/>
                  </a:schemeClr>
                </a:solidFill>
              </a:rPr>
              <a:t> </a:t>
            </a:r>
            <a:r>
              <a:rPr lang="hu-HU" sz="2400" dirty="0" smtClean="0">
                <a:solidFill>
                  <a:schemeClr val="tx1">
                    <a:lumMod val="75000"/>
                    <a:lumOff val="25000"/>
                  </a:schemeClr>
                </a:solidFill>
              </a:rPr>
              <a:t>      - Tehetségfejlesztő sakk (1. és 2. évfolyamon)</a:t>
            </a:r>
          </a:p>
          <a:p>
            <a:pPr marL="0" indent="0" fontAlgn="auto">
              <a:spcAft>
                <a:spcPts val="0"/>
              </a:spcAft>
              <a:buNone/>
              <a:defRPr/>
            </a:pPr>
            <a:r>
              <a:rPr lang="hu-HU" sz="2400" b="1" dirty="0" smtClean="0">
                <a:solidFill>
                  <a:schemeClr val="tx1">
                    <a:lumMod val="75000"/>
                    <a:lumOff val="25000"/>
                  </a:schemeClr>
                </a:solidFill>
              </a:rPr>
              <a:t>Nyelvoktatás:</a:t>
            </a:r>
          </a:p>
          <a:p>
            <a:pPr marL="0" indent="0" fontAlgn="auto">
              <a:spcAft>
                <a:spcPts val="0"/>
              </a:spcAft>
              <a:buNone/>
              <a:defRPr/>
            </a:pPr>
            <a:r>
              <a:rPr lang="hu-HU" sz="2400" dirty="0">
                <a:solidFill>
                  <a:schemeClr val="tx1">
                    <a:lumMod val="75000"/>
                    <a:lumOff val="25000"/>
                  </a:schemeClr>
                </a:solidFill>
              </a:rPr>
              <a:t>	</a:t>
            </a:r>
            <a:r>
              <a:rPr lang="hu-HU" sz="2400" dirty="0" smtClean="0">
                <a:solidFill>
                  <a:schemeClr val="tx1">
                    <a:lumMod val="75000"/>
                    <a:lumOff val="25000"/>
                  </a:schemeClr>
                </a:solidFill>
              </a:rPr>
              <a:t>	- Angol</a:t>
            </a:r>
          </a:p>
          <a:p>
            <a:pPr marL="0" indent="0" fontAlgn="auto">
              <a:spcAft>
                <a:spcPts val="0"/>
              </a:spcAft>
              <a:buNone/>
              <a:defRPr/>
            </a:pPr>
            <a:r>
              <a:rPr lang="hu-HU" sz="2400" dirty="0" smtClean="0">
                <a:solidFill>
                  <a:schemeClr val="tx1">
                    <a:lumMod val="75000"/>
                    <a:lumOff val="25000"/>
                  </a:schemeClr>
                </a:solidFill>
              </a:rPr>
              <a:t>		- Német</a:t>
            </a:r>
          </a:p>
          <a:p>
            <a:pPr marL="0" indent="0" fontAlgn="auto">
              <a:spcAft>
                <a:spcPts val="0"/>
              </a:spcAft>
              <a:buNone/>
              <a:defRPr/>
            </a:pPr>
            <a:r>
              <a:rPr lang="hu-HU" sz="2400" b="1" dirty="0" smtClean="0">
                <a:solidFill>
                  <a:schemeClr val="tx1">
                    <a:lumMod val="75000"/>
                    <a:lumOff val="25000"/>
                  </a:schemeClr>
                </a:solidFill>
              </a:rPr>
              <a:t>Mindennapos testnevelés:</a:t>
            </a:r>
          </a:p>
          <a:p>
            <a:pPr marL="0" indent="0" fontAlgn="auto">
              <a:spcAft>
                <a:spcPts val="0"/>
              </a:spcAft>
              <a:buNone/>
              <a:defRPr/>
            </a:pPr>
            <a:r>
              <a:rPr lang="hu-HU" sz="2400" dirty="0" smtClean="0">
                <a:solidFill>
                  <a:schemeClr val="tx1">
                    <a:lumMod val="75000"/>
                    <a:lumOff val="25000"/>
                  </a:schemeClr>
                </a:solidFill>
              </a:rPr>
              <a:t>      -  Melyből heti 1 óra tánc és népi játékok</a:t>
            </a:r>
          </a:p>
          <a:p>
            <a:pPr marL="0" indent="0" fontAlgn="auto">
              <a:spcAft>
                <a:spcPts val="0"/>
              </a:spcAft>
              <a:buNone/>
              <a:defRPr/>
            </a:pPr>
            <a:r>
              <a:rPr lang="hu-HU" sz="2400" dirty="0" smtClean="0">
                <a:solidFill>
                  <a:schemeClr val="tx1">
                    <a:lumMod val="75000"/>
                    <a:lumOff val="25000"/>
                  </a:schemeClr>
                </a:solidFill>
              </a:rPr>
              <a:t>      -  Úszásoktatás </a:t>
            </a:r>
          </a:p>
          <a:p>
            <a:pPr marL="0" indent="0" fontAlgn="auto">
              <a:spcAft>
                <a:spcPts val="0"/>
              </a:spcAft>
              <a:buNone/>
              <a:defRPr/>
            </a:pPr>
            <a:r>
              <a:rPr lang="hu-HU" sz="2400" dirty="0" smtClean="0">
                <a:solidFill>
                  <a:schemeClr val="tx1">
                    <a:lumMod val="75000"/>
                    <a:lumOff val="25000"/>
                  </a:schemeClr>
                </a:solidFill>
              </a:rPr>
              <a:t>             4. és 5. </a:t>
            </a:r>
          </a:p>
          <a:p>
            <a:pPr marL="0" indent="0" fontAlgn="auto">
              <a:spcAft>
                <a:spcPts val="0"/>
              </a:spcAft>
              <a:buNone/>
              <a:defRPr/>
            </a:pPr>
            <a:r>
              <a:rPr lang="hu-HU" sz="2400" dirty="0">
                <a:solidFill>
                  <a:schemeClr val="tx1">
                    <a:lumMod val="75000"/>
                    <a:lumOff val="25000"/>
                  </a:schemeClr>
                </a:solidFill>
              </a:rPr>
              <a:t> </a:t>
            </a:r>
            <a:r>
              <a:rPr lang="hu-HU" sz="2400" dirty="0" smtClean="0">
                <a:solidFill>
                  <a:schemeClr val="tx1">
                    <a:lumMod val="75000"/>
                    <a:lumOff val="25000"/>
                  </a:schemeClr>
                </a:solidFill>
              </a:rPr>
              <a:t>         évfolyamon</a:t>
            </a:r>
            <a:endParaRPr lang="fr-CA" sz="2400" dirty="0" smtClean="0">
              <a:solidFill>
                <a:schemeClr val="tx1">
                  <a:lumMod val="75000"/>
                  <a:lumOff val="25000"/>
                </a:schemeClr>
              </a:solidFill>
            </a:endParaRPr>
          </a:p>
        </p:txBody>
      </p:sp>
      <p:pic>
        <p:nvPicPr>
          <p:cNvPr id="4" name="Kép 3" descr="https://scontent-vie1-1.xx.fbcdn.net/v/t1.15752-9/s2048x2048/52719271_832543880418681_673695642198999040_n.jpg?_nc_cat=102&amp;_nc_ht=scontent-vie1-1.xx&amp;oh=3f621155ae923c39a9cbf5de3f6e4448&amp;oe=5D01B48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4725144"/>
            <a:ext cx="3433688" cy="1917948"/>
          </a:xfrm>
          <a:prstGeom prst="rect">
            <a:avLst/>
          </a:prstGeom>
          <a:noFill/>
          <a:ln>
            <a:noFill/>
          </a:ln>
        </p:spPr>
      </p:pic>
    </p:spTree>
    <p:extLst>
      <p:ext uri="{BB962C8B-B14F-4D97-AF65-F5344CB8AC3E}">
        <p14:creationId xmlns:p14="http://schemas.microsoft.com/office/powerpoint/2010/main" val="36131641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95536" y="274638"/>
            <a:ext cx="8291264" cy="1143000"/>
          </a:xfrm>
        </p:spPr>
        <p:txBody>
          <a:bodyPr rtlCol="0">
            <a:normAutofit fontScale="90000"/>
          </a:bodyPr>
          <a:lstStyle/>
          <a:p>
            <a:pPr algn="l" fontAlgn="auto">
              <a:spcAft>
                <a:spcPts val="0"/>
              </a:spcAft>
              <a:defRPr/>
            </a:pPr>
            <a:r>
              <a:rPr lang="hu-HU" dirty="0" smtClean="0">
                <a:solidFill>
                  <a:schemeClr val="accent3">
                    <a:lumMod val="50000"/>
                  </a:schemeClr>
                </a:solidFill>
              </a:rPr>
              <a:t>Nevelő-oktató munkánkban a 8 év során kiemelt figyelmet fordítunk:</a:t>
            </a:r>
            <a:endParaRPr lang="fr-CA" dirty="0" smtClean="0">
              <a:solidFill>
                <a:schemeClr val="accent3">
                  <a:lumMod val="50000"/>
                </a:schemeClr>
              </a:solidFill>
            </a:endParaRPr>
          </a:p>
        </p:txBody>
      </p:sp>
      <p:sp>
        <p:nvSpPr>
          <p:cNvPr id="3" name="Espace réservé du contenu 2"/>
          <p:cNvSpPr>
            <a:spLocks noGrp="1"/>
          </p:cNvSpPr>
          <p:nvPr>
            <p:ph idx="1"/>
          </p:nvPr>
        </p:nvSpPr>
        <p:spPr>
          <a:xfrm>
            <a:off x="2627784" y="1916832"/>
            <a:ext cx="6329362" cy="4525963"/>
          </a:xfrm>
        </p:spPr>
        <p:txBody>
          <a:bodyPr rtlCol="0">
            <a:normAutofit fontScale="70000" lnSpcReduction="20000"/>
          </a:bodyPr>
          <a:lstStyle/>
          <a:p>
            <a:pPr marL="265176" indent="-265176" fontAlgn="auto">
              <a:spcAft>
                <a:spcPts val="0"/>
              </a:spcAft>
              <a:buFont typeface="Wingdings 2"/>
              <a:buChar char=""/>
              <a:defRPr/>
            </a:pPr>
            <a:r>
              <a:rPr lang="hu-HU" dirty="0" smtClean="0">
                <a:latin typeface="Calibri" panose="020F0502020204030204" pitchFamily="34" charset="0"/>
              </a:rPr>
              <a:t>A kommunikációs készség,</a:t>
            </a:r>
            <a:endParaRPr lang="hu-HU" dirty="0">
              <a:latin typeface="Calibri" panose="020F0502020204030204" pitchFamily="34" charset="0"/>
            </a:endParaRPr>
          </a:p>
          <a:p>
            <a:pPr marL="265176" indent="-265176" fontAlgn="auto">
              <a:spcAft>
                <a:spcPts val="0"/>
              </a:spcAft>
              <a:buFont typeface="Wingdings 2"/>
              <a:buChar char=""/>
              <a:defRPr/>
            </a:pPr>
            <a:r>
              <a:rPr lang="hu-HU" dirty="0">
                <a:latin typeface="Calibri" panose="020F0502020204030204" pitchFamily="34" charset="0"/>
              </a:rPr>
              <a:t>problémamegoldó </a:t>
            </a:r>
            <a:r>
              <a:rPr lang="hu-HU" dirty="0" smtClean="0">
                <a:latin typeface="Calibri" panose="020F0502020204030204" pitchFamily="34" charset="0"/>
              </a:rPr>
              <a:t>képesség,</a:t>
            </a:r>
            <a:endParaRPr lang="hu-HU" dirty="0">
              <a:latin typeface="Calibri" panose="020F0502020204030204" pitchFamily="34" charset="0"/>
            </a:endParaRPr>
          </a:p>
          <a:p>
            <a:pPr marL="265176" indent="-265176" fontAlgn="auto">
              <a:spcAft>
                <a:spcPts val="0"/>
              </a:spcAft>
              <a:buFont typeface="Wingdings 2"/>
              <a:buChar char=""/>
              <a:defRPr/>
            </a:pPr>
            <a:r>
              <a:rPr lang="hu-HU" dirty="0">
                <a:latin typeface="Calibri" panose="020F0502020204030204" pitchFamily="34" charset="0"/>
              </a:rPr>
              <a:t>csapatmunkára való </a:t>
            </a:r>
            <a:r>
              <a:rPr lang="hu-HU" dirty="0" smtClean="0">
                <a:latin typeface="Calibri" panose="020F0502020204030204" pitchFamily="34" charset="0"/>
              </a:rPr>
              <a:t>alkalmasság,</a:t>
            </a:r>
            <a:endParaRPr lang="hu-HU" dirty="0">
              <a:latin typeface="Calibri" panose="020F0502020204030204" pitchFamily="34" charset="0"/>
            </a:endParaRPr>
          </a:p>
          <a:p>
            <a:pPr marL="265176" indent="-265176" fontAlgn="auto">
              <a:spcAft>
                <a:spcPts val="0"/>
              </a:spcAft>
              <a:buFont typeface="Wingdings 2"/>
              <a:buChar char=""/>
              <a:defRPr/>
            </a:pPr>
            <a:r>
              <a:rPr lang="hu-HU" dirty="0">
                <a:latin typeface="Calibri" panose="020F0502020204030204" pitchFamily="34" charset="0"/>
              </a:rPr>
              <a:t>a</a:t>
            </a:r>
            <a:r>
              <a:rPr lang="hu-HU" dirty="0" smtClean="0">
                <a:latin typeface="Calibri" panose="020F0502020204030204" pitchFamily="34" charset="0"/>
              </a:rPr>
              <a:t> kreativitás fejlesztésére,</a:t>
            </a:r>
            <a:endParaRPr lang="hu-HU" dirty="0">
              <a:latin typeface="Calibri" panose="020F0502020204030204" pitchFamily="34" charset="0"/>
            </a:endParaRPr>
          </a:p>
          <a:p>
            <a:pPr marL="265176" indent="-265176" fontAlgn="auto">
              <a:spcAft>
                <a:spcPts val="0"/>
              </a:spcAft>
              <a:buFont typeface="Wingdings 2"/>
              <a:buChar char=""/>
              <a:defRPr/>
            </a:pPr>
            <a:r>
              <a:rPr lang="hu-HU" dirty="0">
                <a:latin typeface="Calibri" panose="020F0502020204030204" pitchFamily="34" charset="0"/>
              </a:rPr>
              <a:t>a</a:t>
            </a:r>
            <a:r>
              <a:rPr lang="hu-HU" dirty="0" smtClean="0">
                <a:latin typeface="Calibri" panose="020F0502020204030204" pitchFamily="34" charset="0"/>
              </a:rPr>
              <a:t>z önálló tanulás képességének kialakítására.</a:t>
            </a:r>
            <a:endParaRPr lang="hu-HU" dirty="0">
              <a:latin typeface="Calibri" panose="020F0502020204030204" pitchFamily="34" charset="0"/>
            </a:endParaRPr>
          </a:p>
          <a:p>
            <a:pPr marL="265176" indent="-265176" fontAlgn="auto">
              <a:spcAft>
                <a:spcPts val="0"/>
              </a:spcAft>
              <a:buFont typeface="Wingdings 2"/>
              <a:buChar char=""/>
              <a:defRPr/>
            </a:pPr>
            <a:r>
              <a:rPr lang="hu-HU" dirty="0">
                <a:latin typeface="Calibri" panose="020F0502020204030204" pitchFamily="34" charset="0"/>
              </a:rPr>
              <a:t>A</a:t>
            </a:r>
            <a:r>
              <a:rPr lang="hu-HU" dirty="0" smtClean="0">
                <a:latin typeface="Calibri" panose="020F0502020204030204" pitchFamily="34" charset="0"/>
              </a:rPr>
              <a:t> magas szintű nyelvoktatásra,</a:t>
            </a:r>
          </a:p>
          <a:p>
            <a:pPr marL="265176" indent="-265176" fontAlgn="auto">
              <a:spcAft>
                <a:spcPts val="0"/>
              </a:spcAft>
              <a:buFont typeface="Wingdings 2"/>
              <a:buChar char=""/>
              <a:defRPr/>
            </a:pPr>
            <a:r>
              <a:rPr lang="hu-HU" dirty="0" smtClean="0">
                <a:latin typeface="Calibri" panose="020F0502020204030204" pitchFamily="34" charset="0"/>
              </a:rPr>
              <a:t>a természettudományos </a:t>
            </a:r>
            <a:r>
              <a:rPr lang="hu-HU" dirty="0">
                <a:latin typeface="Calibri" panose="020F0502020204030204" pitchFamily="34" charset="0"/>
              </a:rPr>
              <a:t>szemlélet </a:t>
            </a:r>
            <a:r>
              <a:rPr lang="hu-HU" dirty="0" smtClean="0">
                <a:latin typeface="Calibri" panose="020F0502020204030204" pitchFamily="34" charset="0"/>
              </a:rPr>
              <a:t>kialakítására.</a:t>
            </a:r>
          </a:p>
          <a:p>
            <a:pPr marL="265176" indent="-265176" fontAlgn="auto">
              <a:spcAft>
                <a:spcPts val="0"/>
              </a:spcAft>
              <a:buFont typeface="Wingdings 2"/>
              <a:buChar char=""/>
              <a:defRPr/>
            </a:pPr>
            <a:r>
              <a:rPr lang="hu-HU" dirty="0">
                <a:latin typeface="Calibri" panose="020F0502020204030204" pitchFamily="34" charset="0"/>
              </a:rPr>
              <a:t>A</a:t>
            </a:r>
            <a:r>
              <a:rPr lang="hu-HU" dirty="0" smtClean="0">
                <a:latin typeface="Calibri" panose="020F0502020204030204" pitchFamily="34" charset="0"/>
              </a:rPr>
              <a:t> tevékenykedtetésen alapuló tanulásra,</a:t>
            </a:r>
          </a:p>
          <a:p>
            <a:pPr marL="265176" indent="-265176" fontAlgn="auto">
              <a:spcAft>
                <a:spcPts val="0"/>
              </a:spcAft>
              <a:buFont typeface="Wingdings 2"/>
              <a:buChar char=""/>
              <a:defRPr/>
            </a:pPr>
            <a:r>
              <a:rPr lang="hu-HU" dirty="0">
                <a:latin typeface="Calibri" panose="020F0502020204030204" pitchFamily="34" charset="0"/>
              </a:rPr>
              <a:t>v</a:t>
            </a:r>
            <a:r>
              <a:rPr lang="hu-HU" dirty="0" smtClean="0">
                <a:latin typeface="Calibri" panose="020F0502020204030204" pitchFamily="34" charset="0"/>
              </a:rPr>
              <a:t>áltozatos munkaformák alkalmazására,</a:t>
            </a:r>
          </a:p>
          <a:p>
            <a:pPr marL="265176" indent="-265176" fontAlgn="auto">
              <a:spcAft>
                <a:spcPts val="0"/>
              </a:spcAft>
              <a:buFont typeface="Wingdings 2"/>
              <a:buChar char=""/>
              <a:defRPr/>
            </a:pPr>
            <a:r>
              <a:rPr lang="hu-HU" dirty="0">
                <a:latin typeface="Calibri" panose="020F0502020204030204" pitchFamily="34" charset="0"/>
              </a:rPr>
              <a:t>a</a:t>
            </a:r>
            <a:r>
              <a:rPr lang="hu-HU" dirty="0" smtClean="0">
                <a:latin typeface="Calibri" panose="020F0502020204030204" pitchFamily="34" charset="0"/>
              </a:rPr>
              <a:t> digitális kompetenciák erősítésére,</a:t>
            </a:r>
          </a:p>
          <a:p>
            <a:pPr marL="265176" indent="-265176" fontAlgn="auto">
              <a:spcAft>
                <a:spcPts val="0"/>
              </a:spcAft>
              <a:buFont typeface="Wingdings 2"/>
              <a:buChar char=""/>
              <a:defRPr/>
            </a:pPr>
            <a:r>
              <a:rPr lang="hu-HU" dirty="0">
                <a:latin typeface="Calibri" panose="020F0502020204030204" pitchFamily="34" charset="0"/>
              </a:rPr>
              <a:t>a</a:t>
            </a:r>
            <a:r>
              <a:rPr lang="hu-HU" dirty="0" smtClean="0">
                <a:latin typeface="Calibri" panose="020F0502020204030204" pitchFamily="34" charset="0"/>
              </a:rPr>
              <a:t>z egyéni bánásmódot igénylő gyerekek felismerésére, támogatására.</a:t>
            </a:r>
            <a:endParaRPr lang="hu-HU" dirty="0">
              <a:latin typeface="Calibri" panose="020F0502020204030204" pitchFamily="34" charset="0"/>
            </a:endParaRPr>
          </a:p>
          <a:p>
            <a:pPr marL="0" indent="0" fontAlgn="auto">
              <a:spcAft>
                <a:spcPts val="0"/>
              </a:spcAft>
              <a:buNone/>
              <a:defRPr/>
            </a:pPr>
            <a:endParaRPr lang="fr-CA" dirty="0" smtClean="0">
              <a:solidFill>
                <a:schemeClr val="tx1">
                  <a:lumMod val="75000"/>
                  <a:lumOff val="25000"/>
                </a:schemeClr>
              </a:solidFill>
            </a:endParaRPr>
          </a:p>
        </p:txBody>
      </p:sp>
    </p:spTree>
    <p:extLst>
      <p:ext uri="{BB962C8B-B14F-4D97-AF65-F5344CB8AC3E}">
        <p14:creationId xmlns:p14="http://schemas.microsoft.com/office/powerpoint/2010/main" val="22365615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971600" y="274638"/>
            <a:ext cx="7715200" cy="1143000"/>
          </a:xfrm>
        </p:spPr>
        <p:txBody>
          <a:bodyPr rtlCol="0">
            <a:normAutofit/>
          </a:bodyPr>
          <a:lstStyle/>
          <a:p>
            <a:pPr algn="l" fontAlgn="auto">
              <a:spcAft>
                <a:spcPts val="0"/>
              </a:spcAft>
              <a:defRPr/>
            </a:pPr>
            <a:r>
              <a:rPr lang="hu-HU" dirty="0" smtClean="0">
                <a:solidFill>
                  <a:schemeClr val="accent3">
                    <a:lumMod val="50000"/>
                  </a:schemeClr>
                </a:solidFill>
              </a:rPr>
              <a:t>Mivel segítjük a munkát?</a:t>
            </a:r>
            <a:endParaRPr lang="fr-CA" dirty="0" smtClean="0">
              <a:solidFill>
                <a:schemeClr val="accent3">
                  <a:lumMod val="50000"/>
                </a:schemeClr>
              </a:solidFill>
            </a:endParaRPr>
          </a:p>
        </p:txBody>
      </p:sp>
      <p:sp>
        <p:nvSpPr>
          <p:cNvPr id="3" name="Espace réservé du contenu 2"/>
          <p:cNvSpPr>
            <a:spLocks noGrp="1"/>
          </p:cNvSpPr>
          <p:nvPr>
            <p:ph idx="1"/>
          </p:nvPr>
        </p:nvSpPr>
        <p:spPr>
          <a:xfrm>
            <a:off x="2834002" y="1556792"/>
            <a:ext cx="6329362" cy="4525963"/>
          </a:xfrm>
        </p:spPr>
        <p:txBody>
          <a:bodyPr rtlCol="0">
            <a:normAutofit fontScale="77500" lnSpcReduction="20000"/>
          </a:bodyPr>
          <a:lstStyle/>
          <a:p>
            <a:pPr fontAlgn="auto">
              <a:spcAft>
                <a:spcPts val="0"/>
              </a:spcAft>
              <a:defRPr/>
            </a:pPr>
            <a:r>
              <a:rPr lang="hu-HU" dirty="0" smtClean="0">
                <a:solidFill>
                  <a:schemeClr val="tx1">
                    <a:lumMod val="75000"/>
                    <a:lumOff val="25000"/>
                  </a:schemeClr>
                </a:solidFill>
              </a:rPr>
              <a:t>Csoportbontás, </a:t>
            </a:r>
          </a:p>
          <a:p>
            <a:pPr fontAlgn="auto">
              <a:spcAft>
                <a:spcPts val="0"/>
              </a:spcAft>
              <a:defRPr/>
            </a:pPr>
            <a:r>
              <a:rPr lang="hu-HU" dirty="0">
                <a:solidFill>
                  <a:schemeClr val="tx1">
                    <a:lumMod val="75000"/>
                    <a:lumOff val="25000"/>
                  </a:schemeClr>
                </a:solidFill>
              </a:rPr>
              <a:t>n</a:t>
            </a:r>
            <a:r>
              <a:rPr lang="hu-HU" dirty="0" smtClean="0">
                <a:solidFill>
                  <a:schemeClr val="tx1">
                    <a:lumMod val="75000"/>
                    <a:lumOff val="25000"/>
                  </a:schemeClr>
                </a:solidFill>
              </a:rPr>
              <a:t>ívócsoportos </a:t>
            </a:r>
            <a:r>
              <a:rPr lang="hu-HU" dirty="0">
                <a:solidFill>
                  <a:schemeClr val="tx1">
                    <a:lumMod val="75000"/>
                    <a:lumOff val="25000"/>
                  </a:schemeClr>
                </a:solidFill>
              </a:rPr>
              <a:t>oktatás </a:t>
            </a:r>
            <a:r>
              <a:rPr lang="hu-HU" dirty="0" smtClean="0">
                <a:solidFill>
                  <a:schemeClr val="tx1">
                    <a:lumMod val="75000"/>
                    <a:lumOff val="25000"/>
                  </a:schemeClr>
                </a:solidFill>
              </a:rPr>
              <a:t>biztosításával.</a:t>
            </a:r>
          </a:p>
          <a:p>
            <a:pPr fontAlgn="auto">
              <a:spcAft>
                <a:spcPts val="0"/>
              </a:spcAft>
              <a:defRPr/>
            </a:pPr>
            <a:r>
              <a:rPr lang="hu-HU" dirty="0">
                <a:solidFill>
                  <a:schemeClr val="tx1">
                    <a:lumMod val="75000"/>
                    <a:lumOff val="25000"/>
                  </a:schemeClr>
                </a:solidFill>
              </a:rPr>
              <a:t>Interaktív </a:t>
            </a:r>
            <a:r>
              <a:rPr lang="hu-HU" dirty="0" smtClean="0">
                <a:solidFill>
                  <a:schemeClr val="tx1">
                    <a:lumMod val="75000"/>
                    <a:lumOff val="25000"/>
                  </a:schemeClr>
                </a:solidFill>
              </a:rPr>
              <a:t>tábla, </a:t>
            </a:r>
          </a:p>
          <a:p>
            <a:pPr fontAlgn="auto">
              <a:spcAft>
                <a:spcPts val="0"/>
              </a:spcAft>
              <a:defRPr/>
            </a:pPr>
            <a:r>
              <a:rPr lang="hu-HU" dirty="0">
                <a:solidFill>
                  <a:schemeClr val="tx1">
                    <a:lumMod val="75000"/>
                    <a:lumOff val="25000"/>
                  </a:schemeClr>
                </a:solidFill>
              </a:rPr>
              <a:t>t</a:t>
            </a:r>
            <a:r>
              <a:rPr lang="hu-HU" dirty="0" smtClean="0">
                <a:solidFill>
                  <a:schemeClr val="tx1">
                    <a:lumMod val="75000"/>
                    <a:lumOff val="25000"/>
                  </a:schemeClr>
                </a:solidFill>
              </a:rPr>
              <a:t>anulói laptopok használatával.</a:t>
            </a:r>
          </a:p>
          <a:p>
            <a:pPr fontAlgn="auto">
              <a:spcAft>
                <a:spcPts val="0"/>
              </a:spcAft>
              <a:defRPr/>
            </a:pPr>
            <a:r>
              <a:rPr lang="hu-HU" dirty="0" smtClean="0">
                <a:solidFill>
                  <a:schemeClr val="tx1">
                    <a:lumMod val="75000"/>
                    <a:lumOff val="25000"/>
                  </a:schemeClr>
                </a:solidFill>
              </a:rPr>
              <a:t>Kooperatív módszerek alkalmazásával.</a:t>
            </a:r>
          </a:p>
          <a:p>
            <a:pPr fontAlgn="auto">
              <a:spcAft>
                <a:spcPts val="0"/>
              </a:spcAft>
              <a:defRPr/>
            </a:pPr>
            <a:r>
              <a:rPr lang="hu-HU" dirty="0" smtClean="0">
                <a:solidFill>
                  <a:schemeClr val="tx1">
                    <a:lumMod val="75000"/>
                    <a:lumOff val="25000"/>
                  </a:schemeClr>
                </a:solidFill>
              </a:rPr>
              <a:t>Felzárkóztató, tehetséggondozó foglalkozások,</a:t>
            </a:r>
          </a:p>
          <a:p>
            <a:pPr fontAlgn="auto">
              <a:spcAft>
                <a:spcPts val="0"/>
              </a:spcAft>
              <a:defRPr/>
            </a:pPr>
            <a:r>
              <a:rPr lang="hu-HU" dirty="0" smtClean="0">
                <a:solidFill>
                  <a:schemeClr val="tx1">
                    <a:lumMod val="75000"/>
                    <a:lumOff val="25000"/>
                  </a:schemeClr>
                </a:solidFill>
              </a:rPr>
              <a:t>tehetségműhelyek</a:t>
            </a:r>
            <a:r>
              <a:rPr lang="hu-HU" dirty="0">
                <a:solidFill>
                  <a:schemeClr val="tx1">
                    <a:lumMod val="75000"/>
                    <a:lumOff val="25000"/>
                  </a:schemeClr>
                </a:solidFill>
              </a:rPr>
              <a:t> </a:t>
            </a:r>
            <a:r>
              <a:rPr lang="hu-HU" dirty="0" smtClean="0">
                <a:solidFill>
                  <a:schemeClr val="tx1">
                    <a:lumMod val="75000"/>
                    <a:lumOff val="25000"/>
                  </a:schemeClr>
                </a:solidFill>
              </a:rPr>
              <a:t>biztosításával.</a:t>
            </a:r>
          </a:p>
          <a:p>
            <a:pPr fontAlgn="auto">
              <a:spcAft>
                <a:spcPts val="0"/>
              </a:spcAft>
              <a:defRPr/>
            </a:pPr>
            <a:r>
              <a:rPr lang="hu-HU" dirty="0" smtClean="0">
                <a:solidFill>
                  <a:schemeClr val="tx1">
                    <a:lumMod val="75000"/>
                    <a:lumOff val="25000"/>
                  </a:schemeClr>
                </a:solidFill>
              </a:rPr>
              <a:t>Üzemlátogatások,</a:t>
            </a:r>
          </a:p>
          <a:p>
            <a:pPr fontAlgn="auto">
              <a:spcAft>
                <a:spcPts val="0"/>
              </a:spcAft>
              <a:defRPr/>
            </a:pPr>
            <a:r>
              <a:rPr lang="hu-HU" dirty="0">
                <a:solidFill>
                  <a:schemeClr val="tx1">
                    <a:lumMod val="75000"/>
                    <a:lumOff val="25000"/>
                  </a:schemeClr>
                </a:solidFill>
              </a:rPr>
              <a:t>p</a:t>
            </a:r>
            <a:r>
              <a:rPr lang="hu-HU" dirty="0" smtClean="0">
                <a:solidFill>
                  <a:schemeClr val="tx1">
                    <a:lumMod val="75000"/>
                    <a:lumOff val="25000"/>
                  </a:schemeClr>
                </a:solidFill>
              </a:rPr>
              <a:t>revenciós programok,</a:t>
            </a:r>
          </a:p>
          <a:p>
            <a:pPr fontAlgn="auto">
              <a:spcAft>
                <a:spcPts val="0"/>
              </a:spcAft>
              <a:defRPr/>
            </a:pPr>
            <a:r>
              <a:rPr lang="hu-HU" dirty="0">
                <a:solidFill>
                  <a:schemeClr val="tx1">
                    <a:lumMod val="75000"/>
                    <a:lumOff val="25000"/>
                  </a:schemeClr>
                </a:solidFill>
              </a:rPr>
              <a:t>t</a:t>
            </a:r>
            <a:r>
              <a:rPr lang="hu-HU" dirty="0" smtClean="0">
                <a:solidFill>
                  <a:schemeClr val="tx1">
                    <a:lumMod val="75000"/>
                    <a:lumOff val="25000"/>
                  </a:schemeClr>
                </a:solidFill>
              </a:rPr>
              <a:t>artalmas és változatos szakköri foglalkozások szervezésével.</a:t>
            </a:r>
            <a:endParaRPr lang="fr-CA" dirty="0" smtClean="0">
              <a:solidFill>
                <a:schemeClr val="tx1">
                  <a:lumMod val="75000"/>
                  <a:lumOff val="25000"/>
                </a:schemeClr>
              </a:solidFill>
            </a:endParaRPr>
          </a:p>
        </p:txBody>
      </p:sp>
    </p:spTree>
    <p:extLst>
      <p:ext uri="{BB962C8B-B14F-4D97-AF65-F5344CB8AC3E}">
        <p14:creationId xmlns:p14="http://schemas.microsoft.com/office/powerpoint/2010/main" val="24307587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357438" y="274638"/>
            <a:ext cx="6329362" cy="1143000"/>
          </a:xfrm>
        </p:spPr>
        <p:txBody>
          <a:bodyPr rtlCol="0">
            <a:normAutofit fontScale="90000"/>
          </a:bodyPr>
          <a:lstStyle/>
          <a:p>
            <a:pPr algn="l" fontAlgn="auto">
              <a:spcAft>
                <a:spcPts val="0"/>
              </a:spcAft>
              <a:defRPr/>
            </a:pPr>
            <a:r>
              <a:rPr lang="hu-HU" dirty="0" smtClean="0">
                <a:solidFill>
                  <a:schemeClr val="accent3">
                    <a:lumMod val="50000"/>
                  </a:schemeClr>
                </a:solidFill>
              </a:rPr>
              <a:t>Bekapcsolódunk különböző innovatív programokba</a:t>
            </a:r>
            <a:endParaRPr lang="fr-CA" dirty="0" smtClean="0">
              <a:solidFill>
                <a:schemeClr val="accent3">
                  <a:lumMod val="50000"/>
                </a:schemeClr>
              </a:solidFill>
            </a:endParaRPr>
          </a:p>
        </p:txBody>
      </p:sp>
      <p:sp>
        <p:nvSpPr>
          <p:cNvPr id="3" name="Espace réservé du contenu 2"/>
          <p:cNvSpPr>
            <a:spLocks noGrp="1"/>
          </p:cNvSpPr>
          <p:nvPr>
            <p:ph idx="1"/>
          </p:nvPr>
        </p:nvSpPr>
        <p:spPr>
          <a:xfrm>
            <a:off x="3131840" y="1484784"/>
            <a:ext cx="5554960" cy="4641379"/>
          </a:xfrm>
        </p:spPr>
        <p:txBody>
          <a:bodyPr rtlCol="0">
            <a:normAutofit/>
          </a:bodyPr>
          <a:lstStyle/>
          <a:p>
            <a:pPr marL="0" indent="0" fontAlgn="auto">
              <a:spcAft>
                <a:spcPts val="0"/>
              </a:spcAft>
              <a:buNone/>
              <a:defRPr/>
            </a:pPr>
            <a:r>
              <a:rPr lang="hu-HU" sz="2400" dirty="0" smtClean="0">
                <a:solidFill>
                  <a:schemeClr val="tx1">
                    <a:lumMod val="75000"/>
                    <a:lumOff val="25000"/>
                  </a:schemeClr>
                </a:solidFill>
              </a:rPr>
              <a:t>Digitális témahét</a:t>
            </a:r>
          </a:p>
          <a:p>
            <a:pPr marL="0" indent="0" fontAlgn="auto">
              <a:spcAft>
                <a:spcPts val="0"/>
              </a:spcAft>
              <a:buNone/>
              <a:defRPr/>
            </a:pPr>
            <a:r>
              <a:rPr lang="hu-HU" sz="2400" dirty="0" smtClean="0">
                <a:solidFill>
                  <a:schemeClr val="tx1">
                    <a:lumMod val="75000"/>
                    <a:lumOff val="25000"/>
                  </a:schemeClr>
                </a:solidFill>
              </a:rPr>
              <a:t>Pénz-hét </a:t>
            </a:r>
          </a:p>
          <a:p>
            <a:pPr marL="0" indent="0" fontAlgn="auto">
              <a:spcAft>
                <a:spcPts val="0"/>
              </a:spcAft>
              <a:buNone/>
              <a:defRPr/>
            </a:pPr>
            <a:r>
              <a:rPr lang="hu-HU" sz="2400" dirty="0" smtClean="0">
                <a:solidFill>
                  <a:schemeClr val="tx1">
                    <a:lumMod val="75000"/>
                    <a:lumOff val="25000"/>
                  </a:schemeClr>
                </a:solidFill>
              </a:rPr>
              <a:t>Fenntarthatósági témahét</a:t>
            </a:r>
          </a:p>
          <a:p>
            <a:pPr marL="0" indent="0" fontAlgn="auto">
              <a:spcAft>
                <a:spcPts val="0"/>
              </a:spcAft>
              <a:buNone/>
              <a:defRPr/>
            </a:pPr>
            <a:r>
              <a:rPr lang="hu-HU" sz="2400" dirty="0" smtClean="0">
                <a:solidFill>
                  <a:schemeClr val="tx1">
                    <a:lumMod val="75000"/>
                    <a:lumOff val="25000"/>
                  </a:schemeClr>
                </a:solidFill>
              </a:rPr>
              <a:t>Egészségnevelési programok</a:t>
            </a:r>
          </a:p>
          <a:p>
            <a:pPr marL="0" indent="0" fontAlgn="auto">
              <a:spcAft>
                <a:spcPts val="0"/>
              </a:spcAft>
              <a:buNone/>
              <a:defRPr/>
            </a:pPr>
            <a:r>
              <a:rPr lang="hu-HU" sz="2400" dirty="0" smtClean="0">
                <a:solidFill>
                  <a:schemeClr val="tx1">
                    <a:lumMod val="75000"/>
                    <a:lumOff val="25000"/>
                  </a:schemeClr>
                </a:solidFill>
              </a:rPr>
              <a:t>Bűvösvölgy 6. évfolyam</a:t>
            </a:r>
          </a:p>
          <a:p>
            <a:pPr marL="0" indent="0" fontAlgn="auto">
              <a:spcAft>
                <a:spcPts val="0"/>
              </a:spcAft>
              <a:buNone/>
              <a:defRPr/>
            </a:pPr>
            <a:r>
              <a:rPr lang="hu-HU" sz="2400" dirty="0" smtClean="0">
                <a:solidFill>
                  <a:schemeClr val="tx1">
                    <a:lumMod val="75000"/>
                    <a:lumOff val="25000"/>
                  </a:schemeClr>
                </a:solidFill>
              </a:rPr>
              <a:t>Boldog iskola program</a:t>
            </a:r>
          </a:p>
          <a:p>
            <a:pPr marL="0" indent="0" fontAlgn="auto">
              <a:spcAft>
                <a:spcPts val="0"/>
              </a:spcAft>
              <a:buNone/>
              <a:defRPr/>
            </a:pPr>
            <a:r>
              <a:rPr lang="hu-HU" sz="2400">
                <a:solidFill>
                  <a:schemeClr val="tx1">
                    <a:lumMod val="75000"/>
                    <a:lumOff val="25000"/>
                  </a:schemeClr>
                </a:solidFill>
              </a:rPr>
              <a:t>Akkreditált Tehetségpont </a:t>
            </a:r>
          </a:p>
          <a:p>
            <a:pPr marL="0" indent="0" fontAlgn="auto">
              <a:spcAft>
                <a:spcPts val="0"/>
              </a:spcAft>
              <a:buNone/>
              <a:defRPr/>
            </a:pPr>
            <a:endParaRPr lang="fr-CA" sz="2400" dirty="0" smtClean="0">
              <a:solidFill>
                <a:schemeClr val="tx1">
                  <a:lumMod val="75000"/>
                  <a:lumOff val="25000"/>
                </a:schemeClr>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207034"/>
            <a:ext cx="1647825"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Kép 6"/>
          <p:cNvPicPr/>
          <p:nvPr/>
        </p:nvPicPr>
        <p:blipFill>
          <a:blip r:embed="rId4"/>
          <a:stretch>
            <a:fillRect/>
          </a:stretch>
        </p:blipFill>
        <p:spPr>
          <a:xfrm>
            <a:off x="395536" y="1484784"/>
            <a:ext cx="1647825" cy="1440160"/>
          </a:xfrm>
          <a:prstGeom prst="rect">
            <a:avLst/>
          </a:prstGeom>
        </p:spPr>
      </p:pic>
      <p:pic>
        <p:nvPicPr>
          <p:cNvPr id="9" name="Kép 8"/>
          <p:cNvPicPr/>
          <p:nvPr/>
        </p:nvPicPr>
        <p:blipFill>
          <a:blip r:embed="rId5"/>
          <a:stretch>
            <a:fillRect/>
          </a:stretch>
        </p:blipFill>
        <p:spPr>
          <a:xfrm>
            <a:off x="4622019" y="5289343"/>
            <a:ext cx="1800200" cy="740876"/>
          </a:xfrm>
          <a:prstGeom prst="rect">
            <a:avLst/>
          </a:prstGeom>
        </p:spPr>
      </p:pic>
      <p:pic>
        <p:nvPicPr>
          <p:cNvPr id="4" name="Picture 2" descr="akkreditalt tehetsÃ©gpont logÃ³"/>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6256" y="4848385"/>
            <a:ext cx="1872208" cy="1872208"/>
          </a:xfrm>
          <a:prstGeom prst="rect">
            <a:avLst/>
          </a:prstGeom>
          <a:noFill/>
          <a:extLst>
            <a:ext uri="{909E8E84-426E-40DD-AFC4-6F175D3DCCD1}">
              <a14:hiddenFill xmlns:a14="http://schemas.microsoft.com/office/drawing/2010/main">
                <a:solidFill>
                  <a:srgbClr val="FFFFFF"/>
                </a:solidFill>
              </a14:hiddenFill>
            </a:ext>
          </a:extLst>
        </p:spPr>
      </p:pic>
      <p:pic>
        <p:nvPicPr>
          <p:cNvPr id="10" name="Kép 9" descr="https://scontent-vie1-1.xx.fbcdn.net/v/t1.15752-9/46788292_273356229990695_1625852126074765312_n.png?_nc_cat=104&amp;_nc_ht=scontent-vie1-1.xx&amp;oh=6073ddf19755b8c782b147c37fa24337&amp;oe=5D436DA2"/>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48264" y="2636912"/>
            <a:ext cx="1583432" cy="1654552"/>
          </a:xfrm>
          <a:prstGeom prst="rect">
            <a:avLst/>
          </a:prstGeom>
          <a:noFill/>
          <a:ln>
            <a:noFill/>
          </a:ln>
        </p:spPr>
      </p:pic>
      <p:pic>
        <p:nvPicPr>
          <p:cNvPr id="11" name="Kép 10" descr="C:\Users\JuhásznéDafkóAndreaM\AppData\Local\Temp\Temp1_faeeb7c55f9e0398de411771f4cc88ec.zip\dth2021_badge_6x_600px.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43808" y="5013176"/>
            <a:ext cx="1324174" cy="1368152"/>
          </a:xfrm>
          <a:prstGeom prst="rect">
            <a:avLst/>
          </a:prstGeom>
          <a:noFill/>
          <a:ln>
            <a:noFill/>
          </a:ln>
        </p:spPr>
      </p:pic>
    </p:spTree>
    <p:extLst>
      <p:ext uri="{BB962C8B-B14F-4D97-AF65-F5344CB8AC3E}">
        <p14:creationId xmlns:p14="http://schemas.microsoft.com/office/powerpoint/2010/main" val="38250606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357438" y="274638"/>
            <a:ext cx="6329362" cy="1143000"/>
          </a:xfrm>
        </p:spPr>
        <p:txBody>
          <a:bodyPr rtlCol="0">
            <a:normAutofit/>
          </a:bodyPr>
          <a:lstStyle/>
          <a:p>
            <a:pPr algn="l" fontAlgn="auto">
              <a:spcAft>
                <a:spcPts val="0"/>
              </a:spcAft>
              <a:defRPr/>
            </a:pPr>
            <a:r>
              <a:rPr lang="hu-HU" dirty="0" smtClean="0">
                <a:solidFill>
                  <a:schemeClr val="accent3">
                    <a:lumMod val="50000"/>
                  </a:schemeClr>
                </a:solidFill>
              </a:rPr>
              <a:t>Munka a tanórákon</a:t>
            </a:r>
            <a:endParaRPr lang="fr-CA" dirty="0" smtClean="0">
              <a:solidFill>
                <a:schemeClr val="accent3">
                  <a:lumMod val="50000"/>
                </a:schemeClr>
              </a:solidFill>
            </a:endParaRPr>
          </a:p>
        </p:txBody>
      </p:sp>
      <p:pic>
        <p:nvPicPr>
          <p:cNvPr id="4" name="Tartalom helye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44113" y="1927164"/>
            <a:ext cx="3342687" cy="2005612"/>
          </a:xfrm>
        </p:spPr>
      </p:pic>
      <p:sp>
        <p:nvSpPr>
          <p:cNvPr id="5" name="Szövegdoboz 4"/>
          <p:cNvSpPr txBox="1"/>
          <p:nvPr/>
        </p:nvSpPr>
        <p:spPr>
          <a:xfrm>
            <a:off x="2627784" y="1417638"/>
            <a:ext cx="5112568" cy="369332"/>
          </a:xfrm>
          <a:prstGeom prst="rect">
            <a:avLst/>
          </a:prstGeom>
          <a:noFill/>
        </p:spPr>
        <p:txBody>
          <a:bodyPr wrap="square" rtlCol="0">
            <a:spAutoFit/>
          </a:bodyPr>
          <a:lstStyle/>
          <a:p>
            <a:r>
              <a:rPr lang="hu-HU" dirty="0" smtClean="0"/>
              <a:t>e-Bug (hatékony egészségfejlesztési eszköz)</a:t>
            </a:r>
            <a:endParaRPr lang="hu-HU" dirty="0"/>
          </a:p>
        </p:txBody>
      </p:sp>
      <p:pic>
        <p:nvPicPr>
          <p:cNvPr id="6" name="Kép 5"/>
          <p:cNvPicPr>
            <a:picLocks noChangeAspect="1"/>
          </p:cNvPicPr>
          <p:nvPr/>
        </p:nvPicPr>
        <p:blipFill>
          <a:blip r:embed="rId4"/>
          <a:stretch>
            <a:fillRect/>
          </a:stretch>
        </p:blipFill>
        <p:spPr>
          <a:xfrm>
            <a:off x="6588224" y="4619242"/>
            <a:ext cx="1974675" cy="1702064"/>
          </a:xfrm>
          <a:prstGeom prst="rect">
            <a:avLst/>
          </a:prstGeom>
        </p:spPr>
      </p:pic>
      <p:pic>
        <p:nvPicPr>
          <p:cNvPr id="7" name="Kép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2219" y="4293096"/>
            <a:ext cx="3923928" cy="2354357"/>
          </a:xfrm>
          <a:prstGeom prst="rect">
            <a:avLst/>
          </a:prstGeom>
        </p:spPr>
      </p:pic>
      <p:pic>
        <p:nvPicPr>
          <p:cNvPr id="8" name="Kép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3688" y="1940229"/>
            <a:ext cx="3275856" cy="1965513"/>
          </a:xfrm>
          <a:prstGeom prst="rect">
            <a:avLst/>
          </a:prstGeom>
        </p:spPr>
      </p:pic>
    </p:spTree>
    <p:extLst>
      <p:ext uri="{BB962C8B-B14F-4D97-AF65-F5344CB8AC3E}">
        <p14:creationId xmlns:p14="http://schemas.microsoft.com/office/powerpoint/2010/main" val="41322804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357438" y="274638"/>
            <a:ext cx="6329362" cy="1143000"/>
          </a:xfrm>
        </p:spPr>
        <p:txBody>
          <a:bodyPr rtlCol="0">
            <a:normAutofit/>
          </a:bodyPr>
          <a:lstStyle/>
          <a:p>
            <a:pPr algn="l" fontAlgn="auto">
              <a:spcAft>
                <a:spcPts val="0"/>
              </a:spcAft>
              <a:defRPr/>
            </a:pPr>
            <a:r>
              <a:rPr lang="hu-HU" dirty="0" smtClean="0">
                <a:solidFill>
                  <a:schemeClr val="accent3">
                    <a:lumMod val="50000"/>
                  </a:schemeClr>
                </a:solidFill>
              </a:rPr>
              <a:t>Munka a tanórákon</a:t>
            </a:r>
            <a:endParaRPr lang="fr-CA" dirty="0" smtClean="0">
              <a:solidFill>
                <a:schemeClr val="accent3">
                  <a:lumMod val="50000"/>
                </a:schemeClr>
              </a:solidFill>
            </a:endParaRPr>
          </a:p>
        </p:txBody>
      </p:sp>
      <p:sp>
        <p:nvSpPr>
          <p:cNvPr id="3" name="Espace réservé du contenu 2"/>
          <p:cNvSpPr>
            <a:spLocks noGrp="1"/>
          </p:cNvSpPr>
          <p:nvPr>
            <p:ph idx="1"/>
          </p:nvPr>
        </p:nvSpPr>
        <p:spPr>
          <a:xfrm>
            <a:off x="2357438" y="1600200"/>
            <a:ext cx="6329362" cy="4525963"/>
          </a:xfrm>
        </p:spPr>
        <p:txBody>
          <a:bodyPr rtlCol="0">
            <a:normAutofit/>
          </a:bodyPr>
          <a:lstStyle/>
          <a:p>
            <a:pPr marL="0" indent="0" fontAlgn="auto">
              <a:spcAft>
                <a:spcPts val="0"/>
              </a:spcAft>
              <a:buNone/>
              <a:defRPr/>
            </a:pPr>
            <a:r>
              <a:rPr lang="hu-HU" dirty="0" smtClean="0">
                <a:solidFill>
                  <a:schemeClr val="tx1">
                    <a:lumMod val="75000"/>
                    <a:lumOff val="25000"/>
                  </a:schemeClr>
                </a:solidFill>
              </a:rPr>
              <a:t>Betűtanulás </a:t>
            </a:r>
            <a:endParaRPr lang="fr-CA" dirty="0" smtClean="0">
              <a:solidFill>
                <a:schemeClr val="tx1">
                  <a:lumMod val="75000"/>
                  <a:lumOff val="25000"/>
                </a:schemeClr>
              </a:solidFill>
            </a:endParaRPr>
          </a:p>
        </p:txBody>
      </p:sp>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144" y="1848647"/>
            <a:ext cx="2417440" cy="4029067"/>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3808" y="2408282"/>
            <a:ext cx="2081659" cy="3469432"/>
          </a:xfrm>
          <a:prstGeom prst="rect">
            <a:avLst/>
          </a:prstGeom>
        </p:spPr>
      </p:pic>
    </p:spTree>
    <p:extLst>
      <p:ext uri="{BB962C8B-B14F-4D97-AF65-F5344CB8AC3E}">
        <p14:creationId xmlns:p14="http://schemas.microsoft.com/office/powerpoint/2010/main" val="33622430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357438" y="274638"/>
            <a:ext cx="6329362" cy="1143000"/>
          </a:xfrm>
        </p:spPr>
        <p:txBody>
          <a:bodyPr rtlCol="0">
            <a:normAutofit/>
          </a:bodyPr>
          <a:lstStyle/>
          <a:p>
            <a:pPr algn="l" fontAlgn="auto">
              <a:spcAft>
                <a:spcPts val="0"/>
              </a:spcAft>
              <a:defRPr/>
            </a:pPr>
            <a:r>
              <a:rPr lang="hu-HU" dirty="0" smtClean="0">
                <a:solidFill>
                  <a:schemeClr val="accent3">
                    <a:lumMod val="50000"/>
                  </a:schemeClr>
                </a:solidFill>
              </a:rPr>
              <a:t>Munka a tanórákon</a:t>
            </a:r>
            <a:endParaRPr lang="fr-CA" dirty="0" smtClean="0">
              <a:solidFill>
                <a:schemeClr val="accent3">
                  <a:lumMod val="50000"/>
                </a:schemeClr>
              </a:solidFill>
            </a:endParaRPr>
          </a:p>
        </p:txBody>
      </p:sp>
      <p:pic>
        <p:nvPicPr>
          <p:cNvPr id="4" name="Tartalom helye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77851" y="2442592"/>
            <a:ext cx="1615737" cy="2692896"/>
          </a:xfrm>
        </p:spPr>
      </p:pic>
      <p:pic>
        <p:nvPicPr>
          <p:cNvPr id="7" name="Kép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2018" y="3861048"/>
            <a:ext cx="4692013" cy="2815208"/>
          </a:xfrm>
          <a:prstGeom prst="rect">
            <a:avLst/>
          </a:prstGeom>
        </p:spPr>
      </p:pic>
      <p:pic>
        <p:nvPicPr>
          <p:cNvPr id="6" name="Kép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2623" y="3727309"/>
            <a:ext cx="1769368" cy="2948947"/>
          </a:xfrm>
          <a:prstGeom prst="rect">
            <a:avLst/>
          </a:prstGeom>
        </p:spPr>
      </p:pic>
      <p:pic>
        <p:nvPicPr>
          <p:cNvPr id="5" name="Kép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43997" y="1179397"/>
            <a:ext cx="1777994" cy="2963325"/>
          </a:xfrm>
          <a:prstGeom prst="rect">
            <a:avLst/>
          </a:prstGeom>
        </p:spPr>
      </p:pic>
      <p:pic>
        <p:nvPicPr>
          <p:cNvPr id="8" name="Kép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1221" y="1173043"/>
            <a:ext cx="4290023" cy="2574014"/>
          </a:xfrm>
          <a:prstGeom prst="rect">
            <a:avLst/>
          </a:prstGeom>
        </p:spPr>
      </p:pic>
    </p:spTree>
    <p:extLst>
      <p:ext uri="{BB962C8B-B14F-4D97-AF65-F5344CB8AC3E}">
        <p14:creationId xmlns:p14="http://schemas.microsoft.com/office/powerpoint/2010/main" val="18433409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357438" y="274638"/>
            <a:ext cx="6329362" cy="1143000"/>
          </a:xfrm>
        </p:spPr>
        <p:txBody>
          <a:bodyPr rtlCol="0">
            <a:normAutofit/>
          </a:bodyPr>
          <a:lstStyle/>
          <a:p>
            <a:pPr algn="l" fontAlgn="auto">
              <a:spcAft>
                <a:spcPts val="0"/>
              </a:spcAft>
              <a:defRPr/>
            </a:pPr>
            <a:r>
              <a:rPr lang="hu-HU" dirty="0" smtClean="0">
                <a:solidFill>
                  <a:schemeClr val="accent3">
                    <a:lumMod val="50000"/>
                  </a:schemeClr>
                </a:solidFill>
              </a:rPr>
              <a:t>Munka a tanórákon</a:t>
            </a:r>
            <a:endParaRPr lang="fr-CA" dirty="0" smtClean="0">
              <a:solidFill>
                <a:schemeClr val="accent3">
                  <a:lumMod val="50000"/>
                </a:schemeClr>
              </a:solidFill>
            </a:endParaRPr>
          </a:p>
        </p:txBody>
      </p:sp>
      <p:pic>
        <p:nvPicPr>
          <p:cNvPr id="4" name="Tartalom helye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95736" y="1196752"/>
            <a:ext cx="3726730" cy="2236038"/>
          </a:xfr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9132" y="1196752"/>
            <a:ext cx="2187014" cy="3645024"/>
          </a:xfrm>
          <a:prstGeom prst="rect">
            <a:avLst/>
          </a:prstGeom>
        </p:spPr>
      </p:pic>
      <p:pic>
        <p:nvPicPr>
          <p:cNvPr id="6" name="Kép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1640" y="3645024"/>
            <a:ext cx="4932040" cy="2959224"/>
          </a:xfrm>
          <a:prstGeom prst="rect">
            <a:avLst/>
          </a:prstGeom>
        </p:spPr>
      </p:pic>
      <p:pic>
        <p:nvPicPr>
          <p:cNvPr id="7" name="Kép 6"/>
          <p:cNvPicPr>
            <a:picLocks noChangeAspect="1"/>
          </p:cNvPicPr>
          <p:nvPr/>
        </p:nvPicPr>
        <p:blipFill rotWithShape="1">
          <a:blip r:embed="rId6" cstate="print">
            <a:extLst>
              <a:ext uri="{28A0092B-C50C-407E-A947-70E740481C1C}">
                <a14:useLocalDpi xmlns:a14="http://schemas.microsoft.com/office/drawing/2010/main" val="0"/>
              </a:ext>
            </a:extLst>
          </a:blip>
          <a:srcRect l="21020" r="14762"/>
          <a:stretch/>
        </p:blipFill>
        <p:spPr>
          <a:xfrm>
            <a:off x="6409132" y="4560841"/>
            <a:ext cx="2187014" cy="2043407"/>
          </a:xfrm>
          <a:prstGeom prst="rect">
            <a:avLst/>
          </a:prstGeom>
        </p:spPr>
      </p:pic>
    </p:spTree>
    <p:extLst>
      <p:ext uri="{BB962C8B-B14F-4D97-AF65-F5344CB8AC3E}">
        <p14:creationId xmlns:p14="http://schemas.microsoft.com/office/powerpoint/2010/main" val="2532311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357438" y="274638"/>
            <a:ext cx="6329362" cy="1143000"/>
          </a:xfrm>
        </p:spPr>
        <p:txBody>
          <a:bodyPr rtlCol="0">
            <a:normAutofit/>
          </a:bodyPr>
          <a:lstStyle/>
          <a:p>
            <a:pPr algn="l" fontAlgn="auto">
              <a:spcAft>
                <a:spcPts val="0"/>
              </a:spcAft>
              <a:defRPr/>
            </a:pPr>
            <a:r>
              <a:rPr lang="hu-HU" dirty="0" smtClean="0">
                <a:solidFill>
                  <a:schemeClr val="accent3">
                    <a:lumMod val="50000"/>
                  </a:schemeClr>
                </a:solidFill>
              </a:rPr>
              <a:t>Munka a tanórákon</a:t>
            </a:r>
            <a:endParaRPr lang="fr-CA" dirty="0" smtClean="0">
              <a:solidFill>
                <a:schemeClr val="accent3">
                  <a:lumMod val="50000"/>
                </a:schemeClr>
              </a:solidFill>
            </a:endParaRPr>
          </a:p>
        </p:txBody>
      </p:sp>
      <p:pic>
        <p:nvPicPr>
          <p:cNvPr id="4" name="Tartalom helye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004048" y="1274148"/>
            <a:ext cx="3870746" cy="2150414"/>
          </a:xfrm>
        </p:spPr>
      </p:pic>
      <p:pic>
        <p:nvPicPr>
          <p:cNvPr id="6" name="Kép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62" y="3861048"/>
            <a:ext cx="4860032" cy="2733768"/>
          </a:xfrm>
          <a:prstGeom prst="rect">
            <a:avLst/>
          </a:prstGeom>
        </p:spPr>
      </p:pic>
      <p:pic>
        <p:nvPicPr>
          <p:cNvPr id="7" name="Kép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592" y="1286824"/>
            <a:ext cx="3800423" cy="2137738"/>
          </a:xfrm>
          <a:prstGeom prst="rect">
            <a:avLst/>
          </a:prstGeom>
        </p:spPr>
      </p:pic>
      <p:pic>
        <p:nvPicPr>
          <p:cNvPr id="8" name="Kép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544" y="3645024"/>
            <a:ext cx="3419872" cy="1923678"/>
          </a:xfrm>
          <a:prstGeom prst="rect">
            <a:avLst/>
          </a:prstGeom>
        </p:spPr>
      </p:pic>
    </p:spTree>
    <p:extLst>
      <p:ext uri="{BB962C8B-B14F-4D97-AF65-F5344CB8AC3E}">
        <p14:creationId xmlns:p14="http://schemas.microsoft.com/office/powerpoint/2010/main" val="12671820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a:bodyPr>
          <a:lstStyle/>
          <a:p>
            <a:pPr fontAlgn="auto">
              <a:spcAft>
                <a:spcPts val="0"/>
              </a:spcAft>
              <a:defRPr/>
            </a:pPr>
            <a:r>
              <a:rPr lang="hu-HU" dirty="0" smtClean="0">
                <a:solidFill>
                  <a:schemeClr val="accent3">
                    <a:lumMod val="50000"/>
                  </a:schemeClr>
                </a:solidFill>
              </a:rPr>
              <a:t>A játszóudvar</a:t>
            </a:r>
            <a:endParaRPr lang="fr-CA" dirty="0" smtClean="0">
              <a:solidFill>
                <a:schemeClr val="accent3">
                  <a:lumMod val="50000"/>
                </a:schemeClr>
              </a:solidFill>
            </a:endParaRPr>
          </a:p>
        </p:txBody>
      </p:sp>
      <p:pic>
        <p:nvPicPr>
          <p:cNvPr id="4" name="Tartalom helye 5" descr="2010március30 119.jpg"/>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11560" y="2996952"/>
            <a:ext cx="4008833" cy="3004198"/>
          </a:xfrm>
        </p:spPr>
      </p:pic>
      <p:pic>
        <p:nvPicPr>
          <p:cNvPr id="6" name="Picture 11" descr="fényképezőgép 057"/>
          <p:cNvPicPr/>
          <p:nvPr/>
        </p:nvPicPr>
        <p:blipFill rotWithShape="1">
          <a:blip r:embed="rId4">
            <a:extLst>
              <a:ext uri="{28A0092B-C50C-407E-A947-70E740481C1C}">
                <a14:useLocalDpi xmlns:a14="http://schemas.microsoft.com/office/drawing/2010/main" val="0"/>
              </a:ext>
            </a:extLst>
          </a:blip>
          <a:srcRect l="20810" r="13260" b="8107"/>
          <a:stretch/>
        </p:blipFill>
        <p:spPr bwMode="auto">
          <a:xfrm>
            <a:off x="5292080" y="1988840"/>
            <a:ext cx="3240360" cy="4089901"/>
          </a:xfrm>
          <a:prstGeom prst="rect">
            <a:avLst/>
          </a:prstGeom>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357438" y="274638"/>
            <a:ext cx="6329362" cy="1143000"/>
          </a:xfrm>
        </p:spPr>
        <p:txBody>
          <a:bodyPr rtlCol="0">
            <a:normAutofit/>
          </a:bodyPr>
          <a:lstStyle/>
          <a:p>
            <a:pPr algn="l" fontAlgn="auto">
              <a:spcAft>
                <a:spcPts val="0"/>
              </a:spcAft>
              <a:defRPr/>
            </a:pPr>
            <a:r>
              <a:rPr lang="hu-HU" dirty="0" smtClean="0">
                <a:solidFill>
                  <a:schemeClr val="accent3">
                    <a:lumMod val="50000"/>
                  </a:schemeClr>
                </a:solidFill>
              </a:rPr>
              <a:t>Munka a tanórákon</a:t>
            </a:r>
            <a:endParaRPr lang="fr-CA" dirty="0" smtClean="0">
              <a:solidFill>
                <a:schemeClr val="accent3">
                  <a:lumMod val="50000"/>
                </a:schemeClr>
              </a:solidFill>
            </a:endParaRPr>
          </a:p>
        </p:txBody>
      </p:sp>
      <p:pic>
        <p:nvPicPr>
          <p:cNvPr id="5" name="Tartalom helye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35696" y="1605342"/>
            <a:ext cx="3264396" cy="2448297"/>
          </a:xfrm>
        </p:spPr>
      </p:pic>
      <p:pic>
        <p:nvPicPr>
          <p:cNvPr id="9" name="Kép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9449" y="1628775"/>
            <a:ext cx="3277351" cy="2458014"/>
          </a:xfrm>
          <a:prstGeom prst="rect">
            <a:avLst/>
          </a:prstGeom>
        </p:spPr>
      </p:pic>
      <p:pic>
        <p:nvPicPr>
          <p:cNvPr id="10" name="Kép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5696" y="4204205"/>
            <a:ext cx="3263029" cy="2447272"/>
          </a:xfrm>
          <a:prstGeom prst="rect">
            <a:avLst/>
          </a:prstGeom>
        </p:spPr>
      </p:pic>
      <p:pic>
        <p:nvPicPr>
          <p:cNvPr id="12" name="Kép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46439" y="4212706"/>
            <a:ext cx="3240361" cy="2430271"/>
          </a:xfrm>
          <a:prstGeom prst="rect">
            <a:avLst/>
          </a:prstGeom>
        </p:spPr>
      </p:pic>
    </p:spTree>
    <p:extLst>
      <p:ext uri="{BB962C8B-B14F-4D97-AF65-F5344CB8AC3E}">
        <p14:creationId xmlns:p14="http://schemas.microsoft.com/office/powerpoint/2010/main" val="36660757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357438" y="274638"/>
            <a:ext cx="6329362" cy="1143000"/>
          </a:xfrm>
        </p:spPr>
        <p:txBody>
          <a:bodyPr rtlCol="0">
            <a:normAutofit/>
          </a:bodyPr>
          <a:lstStyle/>
          <a:p>
            <a:pPr algn="l" fontAlgn="auto">
              <a:spcAft>
                <a:spcPts val="0"/>
              </a:spcAft>
              <a:defRPr/>
            </a:pPr>
            <a:r>
              <a:rPr lang="hu-HU" dirty="0" smtClean="0">
                <a:solidFill>
                  <a:schemeClr val="accent3">
                    <a:lumMod val="50000"/>
                  </a:schemeClr>
                </a:solidFill>
              </a:rPr>
              <a:t>Munka a tanórákon</a:t>
            </a:r>
            <a:endParaRPr lang="fr-CA" dirty="0" smtClean="0">
              <a:solidFill>
                <a:schemeClr val="accent3">
                  <a:lumMod val="50000"/>
                </a:schemeClr>
              </a:solidFill>
            </a:endParaRPr>
          </a:p>
        </p:txBody>
      </p:sp>
      <p:pic>
        <p:nvPicPr>
          <p:cNvPr id="10" name="Tartalom helye 9"/>
          <p:cNvPicPr>
            <a:picLocks noGrp="1" noChangeAspect="1"/>
          </p:cNvPicPr>
          <p:nvPr>
            <p:ph idx="1"/>
          </p:nvPr>
        </p:nvPicPr>
        <p:blipFill>
          <a:blip r:embed="rId3"/>
          <a:stretch>
            <a:fillRect/>
          </a:stretch>
        </p:blipFill>
        <p:spPr>
          <a:xfrm>
            <a:off x="2339094" y="4197560"/>
            <a:ext cx="3194581" cy="2395936"/>
          </a:xfrm>
          <a:prstGeom prst="rect">
            <a:avLst/>
          </a:prstGeom>
        </p:spPr>
      </p:pic>
      <p:pic>
        <p:nvPicPr>
          <p:cNvPr id="11" name="Kép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5776" y="1556792"/>
            <a:ext cx="2852831" cy="2139623"/>
          </a:xfrm>
          <a:prstGeom prst="rect">
            <a:avLst/>
          </a:prstGeom>
        </p:spPr>
      </p:pic>
      <p:pic>
        <p:nvPicPr>
          <p:cNvPr id="12" name="Kép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4128" y="4149080"/>
            <a:ext cx="3323861" cy="2492896"/>
          </a:xfrm>
          <a:prstGeom prst="rect">
            <a:avLst/>
          </a:prstGeom>
        </p:spPr>
      </p:pic>
      <p:pic>
        <p:nvPicPr>
          <p:cNvPr id="13" name="Kép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2134" y="1417638"/>
            <a:ext cx="3325855" cy="2494391"/>
          </a:xfrm>
          <a:prstGeom prst="rect">
            <a:avLst/>
          </a:prstGeom>
        </p:spPr>
      </p:pic>
    </p:spTree>
    <p:extLst>
      <p:ext uri="{BB962C8B-B14F-4D97-AF65-F5344CB8AC3E}">
        <p14:creationId xmlns:p14="http://schemas.microsoft.com/office/powerpoint/2010/main" val="8875618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357438" y="274638"/>
            <a:ext cx="6329362" cy="1143000"/>
          </a:xfrm>
        </p:spPr>
        <p:txBody>
          <a:bodyPr rtlCol="0">
            <a:normAutofit/>
          </a:bodyPr>
          <a:lstStyle/>
          <a:p>
            <a:pPr algn="l" fontAlgn="auto">
              <a:spcAft>
                <a:spcPts val="0"/>
              </a:spcAft>
              <a:defRPr/>
            </a:pPr>
            <a:r>
              <a:rPr lang="hu-HU" dirty="0" smtClean="0">
                <a:solidFill>
                  <a:schemeClr val="accent3">
                    <a:lumMod val="50000"/>
                  </a:schemeClr>
                </a:solidFill>
              </a:rPr>
              <a:t>Munka a tanórákon</a:t>
            </a:r>
            <a:endParaRPr lang="fr-CA" dirty="0" smtClean="0">
              <a:solidFill>
                <a:schemeClr val="accent3">
                  <a:lumMod val="50000"/>
                </a:schemeClr>
              </a:solidFill>
            </a:endParaRPr>
          </a:p>
        </p:txBody>
      </p:sp>
      <p:pic>
        <p:nvPicPr>
          <p:cNvPr id="4" name="Tartalom helye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11560" y="1484784"/>
            <a:ext cx="3675901" cy="2067694"/>
          </a:xfr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4503" y="1438687"/>
            <a:ext cx="3675900" cy="2067694"/>
          </a:xfrm>
          <a:prstGeom prst="rect">
            <a:avLst/>
          </a:prstGeom>
        </p:spPr>
      </p:pic>
      <p:pic>
        <p:nvPicPr>
          <p:cNvPr id="6" name="Kép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0766" y="3896465"/>
            <a:ext cx="3666546" cy="2749910"/>
          </a:xfrm>
          <a:prstGeom prst="rect">
            <a:avLst/>
          </a:prstGeom>
        </p:spPr>
      </p:pic>
      <p:pic>
        <p:nvPicPr>
          <p:cNvPr id="7" name="Kép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560" y="3851327"/>
            <a:ext cx="3726730" cy="2795048"/>
          </a:xfrm>
          <a:prstGeom prst="rect">
            <a:avLst/>
          </a:prstGeom>
        </p:spPr>
      </p:pic>
      <p:pic>
        <p:nvPicPr>
          <p:cNvPr id="8" name="Kép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98803" y="2959170"/>
            <a:ext cx="2699792" cy="1518633"/>
          </a:xfrm>
          <a:prstGeom prst="rect">
            <a:avLst/>
          </a:prstGeom>
        </p:spPr>
      </p:pic>
    </p:spTree>
    <p:extLst>
      <p:ext uri="{BB962C8B-B14F-4D97-AF65-F5344CB8AC3E}">
        <p14:creationId xmlns:p14="http://schemas.microsoft.com/office/powerpoint/2010/main" val="12576953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357438" y="274638"/>
            <a:ext cx="6329362" cy="1143000"/>
          </a:xfrm>
        </p:spPr>
        <p:txBody>
          <a:bodyPr rtlCol="0">
            <a:normAutofit/>
          </a:bodyPr>
          <a:lstStyle/>
          <a:p>
            <a:pPr algn="l" fontAlgn="auto">
              <a:spcAft>
                <a:spcPts val="0"/>
              </a:spcAft>
              <a:defRPr/>
            </a:pPr>
            <a:r>
              <a:rPr lang="hu-HU" dirty="0" smtClean="0">
                <a:solidFill>
                  <a:schemeClr val="accent3">
                    <a:lumMod val="50000"/>
                  </a:schemeClr>
                </a:solidFill>
              </a:rPr>
              <a:t>Munka a tanórákon</a:t>
            </a:r>
            <a:endParaRPr lang="fr-CA" dirty="0" smtClean="0">
              <a:solidFill>
                <a:schemeClr val="accent3">
                  <a:lumMod val="50000"/>
                </a:schemeClr>
              </a:solidFill>
            </a:endParaRPr>
          </a:p>
        </p:txBody>
      </p:sp>
      <p:pic>
        <p:nvPicPr>
          <p:cNvPr id="4" name="Tartalom helye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47664" y="1394932"/>
            <a:ext cx="4455126" cy="2506009"/>
          </a:xfrm>
        </p:spPr>
      </p:pic>
      <p:pic>
        <p:nvPicPr>
          <p:cNvPr id="5" name="Kép 4"/>
          <p:cNvPicPr>
            <a:picLocks noChangeAspect="1"/>
          </p:cNvPicPr>
          <p:nvPr/>
        </p:nvPicPr>
        <p:blipFill rotWithShape="1">
          <a:blip r:embed="rId4" cstate="print">
            <a:extLst>
              <a:ext uri="{28A0092B-C50C-407E-A947-70E740481C1C}">
                <a14:useLocalDpi xmlns:a14="http://schemas.microsoft.com/office/drawing/2010/main" val="0"/>
              </a:ext>
            </a:extLst>
          </a:blip>
          <a:srcRect t="6220" b="21480"/>
          <a:stretch/>
        </p:blipFill>
        <p:spPr>
          <a:xfrm>
            <a:off x="5135353" y="4179134"/>
            <a:ext cx="2072829" cy="2664296"/>
          </a:xfrm>
          <a:prstGeom prst="rect">
            <a:avLst/>
          </a:prstGeom>
        </p:spPr>
      </p:pic>
      <p:pic>
        <p:nvPicPr>
          <p:cNvPr id="6" name="Kép 5"/>
          <p:cNvPicPr>
            <a:picLocks noChangeAspect="1"/>
          </p:cNvPicPr>
          <p:nvPr/>
        </p:nvPicPr>
        <p:blipFill rotWithShape="1">
          <a:blip r:embed="rId5" cstate="print">
            <a:extLst>
              <a:ext uri="{28A0092B-C50C-407E-A947-70E740481C1C}">
                <a14:useLocalDpi xmlns:a14="http://schemas.microsoft.com/office/drawing/2010/main" val="0"/>
              </a:ext>
            </a:extLst>
          </a:blip>
          <a:srcRect t="8054" b="12711"/>
          <a:stretch/>
        </p:blipFill>
        <p:spPr>
          <a:xfrm>
            <a:off x="7242512" y="4179134"/>
            <a:ext cx="1884699" cy="2654804"/>
          </a:xfrm>
          <a:prstGeom prst="rect">
            <a:avLst/>
          </a:prstGeom>
        </p:spPr>
      </p:pic>
      <p:pic>
        <p:nvPicPr>
          <p:cNvPr id="8" name="Kép 7"/>
          <p:cNvPicPr>
            <a:picLocks noChangeAspect="1"/>
          </p:cNvPicPr>
          <p:nvPr/>
        </p:nvPicPr>
        <p:blipFill rotWithShape="1">
          <a:blip r:embed="rId6" cstate="print">
            <a:extLst>
              <a:ext uri="{28A0092B-C50C-407E-A947-70E740481C1C}">
                <a14:useLocalDpi xmlns:a14="http://schemas.microsoft.com/office/drawing/2010/main" val="0"/>
              </a:ext>
            </a:extLst>
          </a:blip>
          <a:srcRect t="8787" b="17510"/>
          <a:stretch/>
        </p:blipFill>
        <p:spPr>
          <a:xfrm>
            <a:off x="3092588" y="4179134"/>
            <a:ext cx="2033411" cy="2664296"/>
          </a:xfrm>
          <a:prstGeom prst="rect">
            <a:avLst/>
          </a:prstGeom>
        </p:spPr>
      </p:pic>
      <p:pic>
        <p:nvPicPr>
          <p:cNvPr id="9" name="Kép 8"/>
          <p:cNvPicPr>
            <a:picLocks noChangeAspect="1"/>
          </p:cNvPicPr>
          <p:nvPr/>
        </p:nvPicPr>
        <p:blipFill rotWithShape="1">
          <a:blip r:embed="rId7" cstate="print">
            <a:extLst>
              <a:ext uri="{28A0092B-C50C-407E-A947-70E740481C1C}">
                <a14:useLocalDpi xmlns:a14="http://schemas.microsoft.com/office/drawing/2010/main" val="0"/>
              </a:ext>
            </a:extLst>
          </a:blip>
          <a:srcRect t="12344" b="16262"/>
          <a:stretch/>
        </p:blipFill>
        <p:spPr>
          <a:xfrm>
            <a:off x="984082" y="4179134"/>
            <a:ext cx="2099152" cy="2664296"/>
          </a:xfrm>
          <a:prstGeom prst="rect">
            <a:avLst/>
          </a:prstGeom>
        </p:spPr>
      </p:pic>
      <p:pic>
        <p:nvPicPr>
          <p:cNvPr id="14" name="Kép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60232" y="1061577"/>
            <a:ext cx="2129523" cy="2839364"/>
          </a:xfrm>
          <a:prstGeom prst="rect">
            <a:avLst/>
          </a:prstGeom>
        </p:spPr>
      </p:pic>
    </p:spTree>
    <p:extLst>
      <p:ext uri="{BB962C8B-B14F-4D97-AF65-F5344CB8AC3E}">
        <p14:creationId xmlns:p14="http://schemas.microsoft.com/office/powerpoint/2010/main" val="6458677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357438" y="274638"/>
            <a:ext cx="6329362" cy="1143000"/>
          </a:xfrm>
        </p:spPr>
        <p:txBody>
          <a:bodyPr rtlCol="0">
            <a:normAutofit/>
          </a:bodyPr>
          <a:lstStyle/>
          <a:p>
            <a:pPr algn="l" fontAlgn="auto">
              <a:spcAft>
                <a:spcPts val="0"/>
              </a:spcAft>
              <a:defRPr/>
            </a:pPr>
            <a:r>
              <a:rPr lang="hu-HU" dirty="0" smtClean="0">
                <a:solidFill>
                  <a:schemeClr val="accent3">
                    <a:lumMod val="50000"/>
                  </a:schemeClr>
                </a:solidFill>
              </a:rPr>
              <a:t>Munka a tanórákon</a:t>
            </a:r>
            <a:endParaRPr lang="fr-CA" dirty="0" smtClean="0">
              <a:solidFill>
                <a:schemeClr val="accent3">
                  <a:lumMod val="50000"/>
                </a:schemeClr>
              </a:solidFill>
            </a:endParaRPr>
          </a:p>
        </p:txBody>
      </p:sp>
      <p:pic>
        <p:nvPicPr>
          <p:cNvPr id="10" name="Kép 9" descr="Lehet, hogy egy kép erről: állás és képernyő"/>
          <p:cNvPicPr/>
          <p:nvPr/>
        </p:nvPicPr>
        <p:blipFill rotWithShape="1">
          <a:blip r:embed="rId3">
            <a:extLst>
              <a:ext uri="{28A0092B-C50C-407E-A947-70E740481C1C}">
                <a14:useLocalDpi xmlns:a14="http://schemas.microsoft.com/office/drawing/2010/main" val="0"/>
              </a:ext>
            </a:extLst>
          </a:blip>
          <a:srcRect l="-1" t="11615" r="20968"/>
          <a:stretch/>
        </p:blipFill>
        <p:spPr bwMode="auto">
          <a:xfrm>
            <a:off x="4869569" y="4351887"/>
            <a:ext cx="4077142" cy="2249684"/>
          </a:xfrm>
          <a:prstGeom prst="rect">
            <a:avLst/>
          </a:prstGeom>
          <a:noFill/>
          <a:ln>
            <a:noFill/>
          </a:ln>
          <a:extLst>
            <a:ext uri="{53640926-AAD7-44D8-BBD7-CCE9431645EC}">
              <a14:shadowObscured xmlns:a14="http://schemas.microsoft.com/office/drawing/2010/main"/>
            </a:ext>
          </a:extLst>
        </p:spPr>
      </p:pic>
      <p:pic>
        <p:nvPicPr>
          <p:cNvPr id="11" name="Kép 10" descr="Lehet, hogy egy kép erről: egy vagy több ember, telefon és belső tér"/>
          <p:cNvPicPr/>
          <p:nvPr/>
        </p:nvPicPr>
        <p:blipFill rotWithShape="1">
          <a:blip r:embed="rId4">
            <a:extLst>
              <a:ext uri="{28A0092B-C50C-407E-A947-70E740481C1C}">
                <a14:useLocalDpi xmlns:a14="http://schemas.microsoft.com/office/drawing/2010/main" val="0"/>
              </a:ext>
            </a:extLst>
          </a:blip>
          <a:srcRect l="7831" t="16193" r="11100" b="32245"/>
          <a:stretch/>
        </p:blipFill>
        <p:spPr bwMode="auto">
          <a:xfrm>
            <a:off x="6520589" y="1194594"/>
            <a:ext cx="2235200" cy="2527300"/>
          </a:xfrm>
          <a:prstGeom prst="rect">
            <a:avLst/>
          </a:prstGeom>
          <a:noFill/>
          <a:ln>
            <a:noFill/>
          </a:ln>
          <a:extLst>
            <a:ext uri="{53640926-AAD7-44D8-BBD7-CCE9431645EC}">
              <a14:shadowObscured xmlns:a14="http://schemas.microsoft.com/office/drawing/2010/main"/>
            </a:ext>
          </a:extLst>
        </p:spPr>
      </p:pic>
      <p:pic>
        <p:nvPicPr>
          <p:cNvPr id="12" name="Kép 11" descr="Lehet, hogy egy kép erről: belső tér"/>
          <p:cNvPicPr/>
          <p:nvPr/>
        </p:nvPicPr>
        <p:blipFill rotWithShape="1">
          <a:blip r:embed="rId5" cstate="print">
            <a:extLst>
              <a:ext uri="{28A0092B-C50C-407E-A947-70E740481C1C}">
                <a14:useLocalDpi xmlns:a14="http://schemas.microsoft.com/office/drawing/2010/main" val="0"/>
              </a:ext>
            </a:extLst>
          </a:blip>
          <a:srcRect l="16447" t="13645" r="22807"/>
          <a:stretch/>
        </p:blipFill>
        <p:spPr bwMode="auto">
          <a:xfrm>
            <a:off x="2690253" y="1252641"/>
            <a:ext cx="2179316" cy="1665362"/>
          </a:xfrm>
          <a:prstGeom prst="rect">
            <a:avLst/>
          </a:prstGeom>
          <a:noFill/>
          <a:ln>
            <a:noFill/>
          </a:ln>
          <a:extLst>
            <a:ext uri="{53640926-AAD7-44D8-BBD7-CCE9431645EC}">
              <a14:shadowObscured xmlns:a14="http://schemas.microsoft.com/office/drawing/2010/main"/>
            </a:ext>
          </a:extLst>
        </p:spPr>
      </p:pic>
      <p:pic>
        <p:nvPicPr>
          <p:cNvPr id="13" name="Kép 12" descr="Lehet, hogy egy kép erről: ülés és belső tér"/>
          <p:cNvPicPr/>
          <p:nvPr/>
        </p:nvPicPr>
        <p:blipFill rotWithShape="1">
          <a:blip r:embed="rId6" cstate="print">
            <a:extLst>
              <a:ext uri="{28A0092B-C50C-407E-A947-70E740481C1C}">
                <a14:useLocalDpi xmlns:a14="http://schemas.microsoft.com/office/drawing/2010/main" val="0"/>
              </a:ext>
            </a:extLst>
          </a:blip>
          <a:srcRect l="7269" t="3353" r="12200" b="8569"/>
          <a:stretch/>
        </p:blipFill>
        <p:spPr bwMode="auto">
          <a:xfrm>
            <a:off x="4060443" y="2871308"/>
            <a:ext cx="2478619" cy="1505323"/>
          </a:xfrm>
          <a:prstGeom prst="rect">
            <a:avLst/>
          </a:prstGeom>
          <a:noFill/>
          <a:ln>
            <a:noFill/>
          </a:ln>
          <a:extLst>
            <a:ext uri="{53640926-AAD7-44D8-BBD7-CCE9431645EC}">
              <a14:shadowObscured xmlns:a14="http://schemas.microsoft.com/office/drawing/2010/main"/>
            </a:ext>
          </a:extLst>
        </p:spPr>
      </p:pic>
      <p:pic>
        <p:nvPicPr>
          <p:cNvPr id="9" name="Tartalom helye 8" descr="Lehet, hogy egy kép erről: 1 személy és térkép"/>
          <p:cNvPicPr>
            <a:picLocks noGrp="1"/>
          </p:cNvPicPr>
          <p:nvPr>
            <p:ph idx="1"/>
          </p:nvPr>
        </p:nvPicPr>
        <p:blipFill rotWithShape="1">
          <a:blip r:embed="rId7">
            <a:extLst>
              <a:ext uri="{28A0092B-C50C-407E-A947-70E740481C1C}">
                <a14:useLocalDpi xmlns:a14="http://schemas.microsoft.com/office/drawing/2010/main" val="0"/>
              </a:ext>
            </a:extLst>
          </a:blip>
          <a:srcRect l="16110" t="12728" r="23035" b="-959"/>
          <a:stretch/>
        </p:blipFill>
        <p:spPr bwMode="auto">
          <a:xfrm>
            <a:off x="251520" y="2915345"/>
            <a:ext cx="3528391" cy="266429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706413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357438" y="274638"/>
            <a:ext cx="6329362" cy="1143000"/>
          </a:xfrm>
        </p:spPr>
        <p:txBody>
          <a:bodyPr rtlCol="0">
            <a:normAutofit/>
          </a:bodyPr>
          <a:lstStyle/>
          <a:p>
            <a:pPr algn="l" fontAlgn="auto">
              <a:spcAft>
                <a:spcPts val="0"/>
              </a:spcAft>
              <a:defRPr/>
            </a:pPr>
            <a:r>
              <a:rPr lang="hu-HU" dirty="0" smtClean="0">
                <a:solidFill>
                  <a:schemeClr val="accent3">
                    <a:lumMod val="50000"/>
                  </a:schemeClr>
                </a:solidFill>
              </a:rPr>
              <a:t>Munka a tanórákon</a:t>
            </a:r>
            <a:endParaRPr lang="fr-CA" dirty="0" smtClean="0">
              <a:solidFill>
                <a:schemeClr val="accent3">
                  <a:lumMod val="50000"/>
                </a:schemeClr>
              </a:solidFill>
            </a:endParaRPr>
          </a:p>
        </p:txBody>
      </p:sp>
      <p:pic>
        <p:nvPicPr>
          <p:cNvPr id="4" name="Tartalom helye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48922" y="1600201"/>
            <a:ext cx="4023078" cy="2262982"/>
          </a:xfr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1544463"/>
            <a:ext cx="1496765" cy="2660916"/>
          </a:xfrm>
          <a:prstGeom prst="rect">
            <a:avLst/>
          </a:prstGeom>
        </p:spPr>
      </p:pic>
      <p:pic>
        <p:nvPicPr>
          <p:cNvPr id="6" name="Kép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0900" y="4581128"/>
            <a:ext cx="3675900" cy="2067694"/>
          </a:xfrm>
          <a:prstGeom prst="rect">
            <a:avLst/>
          </a:prstGeom>
        </p:spPr>
      </p:pic>
      <p:pic>
        <p:nvPicPr>
          <p:cNvPr id="14" name="Kép 13" descr="C:\Documents and Settings\Madai László\Asztal\képek\Erőmű\23772327_519228125122045_871937169_n.jpg"/>
          <p:cNvPicPr/>
          <p:nvPr/>
        </p:nvPicPr>
        <p:blipFill>
          <a:blip r:embed="rId6"/>
          <a:srcRect/>
          <a:stretch>
            <a:fillRect/>
          </a:stretch>
        </p:blipFill>
        <p:spPr bwMode="auto">
          <a:xfrm>
            <a:off x="1115616" y="4411873"/>
            <a:ext cx="3672448" cy="2236949"/>
          </a:xfrm>
          <a:prstGeom prst="rect">
            <a:avLst/>
          </a:prstGeom>
          <a:noFill/>
          <a:ln w="9525">
            <a:noFill/>
            <a:miter lim="800000"/>
            <a:headEnd/>
            <a:tailEnd/>
          </a:ln>
        </p:spPr>
      </p:pic>
      <p:pic>
        <p:nvPicPr>
          <p:cNvPr id="15" name="Kép 14" descr="C:\Users\Dafi\Downloads\20171120_104551.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48850" y="1552051"/>
            <a:ext cx="1697846" cy="2664296"/>
          </a:xfrm>
          <a:prstGeom prst="rect">
            <a:avLst/>
          </a:prstGeom>
          <a:noFill/>
          <a:ln>
            <a:noFill/>
          </a:ln>
        </p:spPr>
      </p:pic>
    </p:spTree>
    <p:extLst>
      <p:ext uri="{BB962C8B-B14F-4D97-AF65-F5344CB8AC3E}">
        <p14:creationId xmlns:p14="http://schemas.microsoft.com/office/powerpoint/2010/main" val="15159198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357438" y="274638"/>
            <a:ext cx="6329362" cy="1143000"/>
          </a:xfrm>
        </p:spPr>
        <p:txBody>
          <a:bodyPr rtlCol="0">
            <a:normAutofit/>
          </a:bodyPr>
          <a:lstStyle/>
          <a:p>
            <a:pPr fontAlgn="auto">
              <a:spcAft>
                <a:spcPts val="0"/>
              </a:spcAft>
              <a:defRPr/>
            </a:pPr>
            <a:r>
              <a:rPr lang="hu-HU" dirty="0" smtClean="0">
                <a:solidFill>
                  <a:schemeClr val="accent3">
                    <a:lumMod val="50000"/>
                  </a:schemeClr>
                </a:solidFill>
              </a:rPr>
              <a:t>Pályaorientációs nap</a:t>
            </a:r>
            <a:endParaRPr lang="fr-CA" dirty="0" smtClean="0">
              <a:solidFill>
                <a:schemeClr val="accent3">
                  <a:lumMod val="50000"/>
                </a:schemeClr>
              </a:solidFill>
            </a:endParaRPr>
          </a:p>
        </p:txBody>
      </p:sp>
      <p:pic>
        <p:nvPicPr>
          <p:cNvPr id="4" name="Tartalom helye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57437" y="3963790"/>
            <a:ext cx="4158779" cy="2772520"/>
          </a:xfrm>
        </p:spPr>
      </p:pic>
      <p:pic>
        <p:nvPicPr>
          <p:cNvPr id="5" name="Kép 4" descr="C:\Users\Dafi\Downloads\20171120_10530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2378050" y="1268760"/>
            <a:ext cx="4158778" cy="2519690"/>
          </a:xfrm>
          <a:prstGeom prst="rect">
            <a:avLst/>
          </a:prstGeom>
          <a:noFill/>
          <a:ln>
            <a:noFill/>
          </a:ln>
        </p:spPr>
      </p:pic>
      <p:pic>
        <p:nvPicPr>
          <p:cNvPr id="6" name="Kép 5"/>
          <p:cNvPicPr/>
          <p:nvPr/>
        </p:nvPicPr>
        <p:blipFill>
          <a:blip r:embed="rId5">
            <a:extLst>
              <a:ext uri="{28A0092B-C50C-407E-A947-70E740481C1C}">
                <a14:useLocalDpi xmlns:a14="http://schemas.microsoft.com/office/drawing/2010/main" val="0"/>
              </a:ext>
            </a:extLst>
          </a:blip>
          <a:srcRect/>
          <a:stretch>
            <a:fillRect/>
          </a:stretch>
        </p:blipFill>
        <p:spPr bwMode="auto">
          <a:xfrm>
            <a:off x="6732240" y="1885683"/>
            <a:ext cx="2049135" cy="3805535"/>
          </a:xfrm>
          <a:prstGeom prst="rect">
            <a:avLst/>
          </a:prstGeom>
          <a:noFill/>
        </p:spPr>
      </p:pic>
    </p:spTree>
    <p:extLst>
      <p:ext uri="{BB962C8B-B14F-4D97-AF65-F5344CB8AC3E}">
        <p14:creationId xmlns:p14="http://schemas.microsoft.com/office/powerpoint/2010/main" val="31347910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357438" y="274638"/>
            <a:ext cx="6329362" cy="1143000"/>
          </a:xfrm>
        </p:spPr>
        <p:txBody>
          <a:bodyPr rtlCol="0">
            <a:normAutofit/>
          </a:bodyPr>
          <a:lstStyle/>
          <a:p>
            <a:pPr algn="l" fontAlgn="auto">
              <a:spcAft>
                <a:spcPts val="0"/>
              </a:spcAft>
              <a:defRPr/>
            </a:pPr>
            <a:r>
              <a:rPr lang="hu-HU" dirty="0" smtClean="0">
                <a:solidFill>
                  <a:schemeClr val="accent3">
                    <a:lumMod val="50000"/>
                  </a:schemeClr>
                </a:solidFill>
              </a:rPr>
              <a:t>Szakmák megismerése</a:t>
            </a:r>
            <a:endParaRPr lang="fr-CA" dirty="0" smtClean="0">
              <a:solidFill>
                <a:schemeClr val="accent3">
                  <a:lumMod val="50000"/>
                </a:schemeClr>
              </a:solidFill>
            </a:endParaRPr>
          </a:p>
        </p:txBody>
      </p:sp>
      <p:pic>
        <p:nvPicPr>
          <p:cNvPr id="4" name="Tartalom helye 3" descr="C:\Users\Dafi\Downloads\20171120_104537.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335464" y="1628800"/>
            <a:ext cx="1646568" cy="2836912"/>
          </a:xfrm>
          <a:prstGeom prst="rect">
            <a:avLst/>
          </a:prstGeom>
          <a:noFill/>
          <a:ln>
            <a:noFill/>
          </a:ln>
        </p:spPr>
      </p:pic>
      <p:pic>
        <p:nvPicPr>
          <p:cNvPr id="5" name="Kép 4" descr="C:\Users\Dafi\Downloads\20171120_10460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6216" y="2276872"/>
            <a:ext cx="2314600" cy="4168336"/>
          </a:xfrm>
          <a:prstGeom prst="rect">
            <a:avLst/>
          </a:prstGeom>
          <a:noFill/>
          <a:ln>
            <a:noFill/>
          </a:ln>
        </p:spPr>
      </p:pic>
      <p:pic>
        <p:nvPicPr>
          <p:cNvPr id="6" name="Kép 5" descr="C:\Users\Dafi\Downloads\20171120_10455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0926" y="1988840"/>
            <a:ext cx="2549386" cy="4106019"/>
          </a:xfrm>
          <a:prstGeom prst="rect">
            <a:avLst/>
          </a:prstGeom>
          <a:noFill/>
          <a:ln>
            <a:noFill/>
          </a:ln>
        </p:spPr>
      </p:pic>
    </p:spTree>
    <p:extLst>
      <p:ext uri="{BB962C8B-B14F-4D97-AF65-F5344CB8AC3E}">
        <p14:creationId xmlns:p14="http://schemas.microsoft.com/office/powerpoint/2010/main" val="30482112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703635" y="692696"/>
            <a:ext cx="6329362" cy="1143000"/>
          </a:xfrm>
        </p:spPr>
        <p:txBody>
          <a:bodyPr rtlCol="0">
            <a:normAutofit fontScale="90000"/>
          </a:bodyPr>
          <a:lstStyle/>
          <a:p>
            <a:pPr algn="l" fontAlgn="auto">
              <a:spcAft>
                <a:spcPts val="0"/>
              </a:spcAft>
              <a:defRPr/>
            </a:pPr>
            <a:r>
              <a:rPr lang="hu-HU" dirty="0" smtClean="0">
                <a:solidFill>
                  <a:schemeClr val="accent3">
                    <a:lumMod val="50000"/>
                  </a:schemeClr>
                </a:solidFill>
              </a:rPr>
              <a:t/>
            </a:r>
            <a:br>
              <a:rPr lang="hu-HU" dirty="0" smtClean="0">
                <a:solidFill>
                  <a:schemeClr val="accent3">
                    <a:lumMod val="50000"/>
                  </a:schemeClr>
                </a:solidFill>
              </a:rPr>
            </a:br>
            <a:r>
              <a:rPr lang="hu-HU" dirty="0">
                <a:solidFill>
                  <a:schemeClr val="accent3">
                    <a:lumMod val="50000"/>
                  </a:schemeClr>
                </a:solidFill>
              </a:rPr>
              <a:t/>
            </a:r>
            <a:br>
              <a:rPr lang="hu-HU" dirty="0">
                <a:solidFill>
                  <a:schemeClr val="accent3">
                    <a:lumMod val="50000"/>
                  </a:schemeClr>
                </a:solidFill>
              </a:rPr>
            </a:br>
            <a:r>
              <a:rPr lang="hu-HU" dirty="0" smtClean="0">
                <a:solidFill>
                  <a:schemeClr val="accent3">
                    <a:lumMod val="50000"/>
                  </a:schemeClr>
                </a:solidFill>
              </a:rPr>
              <a:t>Digitális témahét </a:t>
            </a:r>
            <a:br>
              <a:rPr lang="hu-HU" dirty="0" smtClean="0">
                <a:solidFill>
                  <a:schemeClr val="accent3">
                    <a:lumMod val="50000"/>
                  </a:schemeClr>
                </a:solidFill>
              </a:rPr>
            </a:br>
            <a:endParaRPr lang="fr-CA" dirty="0" smtClean="0">
              <a:solidFill>
                <a:schemeClr val="accent3">
                  <a:lumMod val="50000"/>
                </a:schemeClr>
              </a:solidFill>
            </a:endParaRPr>
          </a:p>
        </p:txBody>
      </p:sp>
      <p:pic>
        <p:nvPicPr>
          <p:cNvPr id="2050" name="Picture 2" descr="F:\judit\20160603_1432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6872" y="404664"/>
            <a:ext cx="1841376" cy="3068960"/>
          </a:xfrm>
          <a:prstGeom prst="rect">
            <a:avLst/>
          </a:prstGeom>
          <a:noFill/>
          <a:extLst>
            <a:ext uri="{909E8E84-426E-40DD-AFC4-6F175D3DCCD1}">
              <a14:hiddenFill xmlns:a14="http://schemas.microsoft.com/office/drawing/2010/main">
                <a:solidFill>
                  <a:srgbClr val="FFFFFF"/>
                </a:solidFill>
              </a14:hiddenFill>
            </a:ext>
          </a:extLst>
        </p:spPr>
      </p:pic>
      <p:pic>
        <p:nvPicPr>
          <p:cNvPr id="7" name="Tartalom helye 4" descr="F:\judit\20160603_143350.jpg"/>
          <p:cNvPicPr>
            <a:picLocks noGrp="1"/>
          </p:cNvPicPr>
          <p:nvPr>
            <p:ph idx="1"/>
          </p:nvPr>
        </p:nvPicPr>
        <p:blipFill rotWithShape="1">
          <a:blip r:embed="rId4" cstate="print">
            <a:extLst>
              <a:ext uri="{28A0092B-C50C-407E-A947-70E740481C1C}">
                <a14:useLocalDpi xmlns:a14="http://schemas.microsoft.com/office/drawing/2010/main" val="0"/>
              </a:ext>
            </a:extLst>
          </a:blip>
          <a:srcRect l="8572" t="22981" r="6531" b="16460"/>
          <a:stretch/>
        </p:blipFill>
        <p:spPr bwMode="auto">
          <a:xfrm>
            <a:off x="2699792" y="3717032"/>
            <a:ext cx="6089848" cy="2880320"/>
          </a:xfrm>
          <a:prstGeom prst="rect">
            <a:avLst/>
          </a:prstGeom>
          <a:noFill/>
          <a:ln>
            <a:noFill/>
          </a:ln>
          <a:extLst>
            <a:ext uri="{53640926-AAD7-44D8-BBD7-CCE9431645EC}">
              <a14:shadowObscured xmlns:a14="http://schemas.microsoft.com/office/drawing/2010/main"/>
            </a:ext>
          </a:extLst>
        </p:spPr>
      </p:pic>
      <p:pic>
        <p:nvPicPr>
          <p:cNvPr id="8" name="Kép 7" descr="D:\Anya_mobil_képek\2016-12-28\Iskola\2700.jpg"/>
          <p:cNvPicPr/>
          <p:nvPr/>
        </p:nvPicPr>
        <p:blipFill rotWithShape="1">
          <a:blip r:embed="rId5" cstate="print">
            <a:extLst>
              <a:ext uri="{28A0092B-C50C-407E-A947-70E740481C1C}">
                <a14:useLocalDpi xmlns:a14="http://schemas.microsoft.com/office/drawing/2010/main" val="0"/>
              </a:ext>
            </a:extLst>
          </a:blip>
          <a:srcRect t="9822"/>
          <a:stretch/>
        </p:blipFill>
        <p:spPr bwMode="auto">
          <a:xfrm>
            <a:off x="539552" y="1772816"/>
            <a:ext cx="1697603" cy="267753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805626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703635" y="692696"/>
            <a:ext cx="6329362" cy="1143000"/>
          </a:xfrm>
        </p:spPr>
        <p:txBody>
          <a:bodyPr rtlCol="0">
            <a:normAutofit fontScale="90000"/>
          </a:bodyPr>
          <a:lstStyle/>
          <a:p>
            <a:pPr algn="l" fontAlgn="auto">
              <a:spcAft>
                <a:spcPts val="0"/>
              </a:spcAft>
              <a:defRPr/>
            </a:pPr>
            <a:r>
              <a:rPr lang="hu-HU" dirty="0" smtClean="0">
                <a:solidFill>
                  <a:schemeClr val="accent3">
                    <a:lumMod val="50000"/>
                  </a:schemeClr>
                </a:solidFill>
              </a:rPr>
              <a:t/>
            </a:r>
            <a:br>
              <a:rPr lang="hu-HU" dirty="0" smtClean="0">
                <a:solidFill>
                  <a:schemeClr val="accent3">
                    <a:lumMod val="50000"/>
                  </a:schemeClr>
                </a:solidFill>
              </a:rPr>
            </a:br>
            <a:r>
              <a:rPr lang="hu-HU" dirty="0">
                <a:solidFill>
                  <a:schemeClr val="accent3">
                    <a:lumMod val="50000"/>
                  </a:schemeClr>
                </a:solidFill>
              </a:rPr>
              <a:t/>
            </a:r>
            <a:br>
              <a:rPr lang="hu-HU" dirty="0">
                <a:solidFill>
                  <a:schemeClr val="accent3">
                    <a:lumMod val="50000"/>
                  </a:schemeClr>
                </a:solidFill>
              </a:rPr>
            </a:br>
            <a:r>
              <a:rPr lang="hu-HU" dirty="0" smtClean="0">
                <a:solidFill>
                  <a:schemeClr val="accent3">
                    <a:lumMod val="50000"/>
                  </a:schemeClr>
                </a:solidFill>
              </a:rPr>
              <a:t/>
            </a:r>
            <a:br>
              <a:rPr lang="hu-HU" dirty="0" smtClean="0">
                <a:solidFill>
                  <a:schemeClr val="accent3">
                    <a:lumMod val="50000"/>
                  </a:schemeClr>
                </a:solidFill>
              </a:rPr>
            </a:br>
            <a:endParaRPr lang="fr-CA" dirty="0" smtClean="0">
              <a:solidFill>
                <a:schemeClr val="accent3">
                  <a:lumMod val="50000"/>
                </a:schemeClr>
              </a:solidFill>
            </a:endParaRPr>
          </a:p>
        </p:txBody>
      </p:sp>
      <p:pic>
        <p:nvPicPr>
          <p:cNvPr id="9" name="Tartalom helye 8" descr="Lehet, hogy egy kép erről: , szöveg, amely így szól: „kiadás Pénzz Fenzz bevétel bevétel bevétel bevétel&quot; bevétel Pénza Pénza Pénza Pénzz hiadás Pénza hiadás bevétel bevétel kiadás kiadás Pénzi Pénza Pénza bevétel hiadás bevétel hiadás kiadás Pénzz bevétel Pénza bevétel Pénza hiadás Pénza bevétel bevétel kiadás hiadás berétel kiadás kiadás benétel kiadás kiadás hiadás bevétel Pénza Pénzi bevétel kiadás Pénzz Pénza bevétel Pénza hiadás Pénzz enz Pénzz hiadás bevétel Pénza borétel kiadás bevétel bevétel bevétel bevétel kiadás benétel Pénza Pénza hiadás kiadás Penzi Pénza bevétel kiadás Penzz Pénza hiadás hiadás kiadás hiadás bevétel kiadás kiadás bevétel bevétel bevétel bevétel”"/>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504299"/>
            <a:ext cx="4032448" cy="1440159"/>
          </a:xfrm>
          <a:prstGeom prst="rect">
            <a:avLst/>
          </a:prstGeom>
          <a:noFill/>
          <a:ln>
            <a:noFill/>
          </a:ln>
        </p:spPr>
      </p:pic>
      <p:pic>
        <p:nvPicPr>
          <p:cNvPr id="10" name="Kép 9" descr="Lehet, hogy egy kép erről: , szöveg, amely így szól: „amkkunszentmikdos AKTUÁLIS PROGRAMOK pentvelem.hu RÓLUNK ISKOLÁK HIREK PÉNZIRÁNYTO Fooldal PontBoit JátékBank kitoltése GyüjtsVelem Szabályzat Acsaládi koltségvetés (7-8. 2 Mspa1925 Egy bank által kiírt országos pályázat alapján készült az alábbi grafikon, amely bemutatja, a tizenévesek spórolási szokásait. A grafikon w el az alábbi állításokról, döntsd”"/>
          <p:cNvPicPr/>
          <p:nvPr/>
        </p:nvPicPr>
        <p:blipFill rotWithShape="1">
          <a:blip r:embed="rId4" cstate="print">
            <a:extLst>
              <a:ext uri="{28A0092B-C50C-407E-A947-70E740481C1C}">
                <a14:useLocalDpi xmlns:a14="http://schemas.microsoft.com/office/drawing/2010/main" val="0"/>
              </a:ext>
            </a:extLst>
          </a:blip>
          <a:srcRect l="8157" t="1911" r="3989" b="9318"/>
          <a:stretch/>
        </p:blipFill>
        <p:spPr bwMode="auto">
          <a:xfrm>
            <a:off x="755576" y="1700808"/>
            <a:ext cx="3024336" cy="2469415"/>
          </a:xfrm>
          <a:prstGeom prst="rect">
            <a:avLst/>
          </a:prstGeom>
          <a:noFill/>
          <a:ln>
            <a:noFill/>
          </a:ln>
          <a:extLst>
            <a:ext uri="{53640926-AAD7-44D8-BBD7-CCE9431645EC}">
              <a14:shadowObscured xmlns:a14="http://schemas.microsoft.com/office/drawing/2010/main"/>
            </a:ext>
          </a:extLst>
        </p:spPr>
      </p:pic>
      <p:pic>
        <p:nvPicPr>
          <p:cNvPr id="11" name="Kép 10" descr="Lehet, hogy egy kép erről: egy vagy több ember és belső tér"/>
          <p:cNvPicPr/>
          <p:nvPr/>
        </p:nvPicPr>
        <p:blipFill rotWithShape="1">
          <a:blip r:embed="rId5">
            <a:extLst>
              <a:ext uri="{28A0092B-C50C-407E-A947-70E740481C1C}">
                <a14:useLocalDpi xmlns:a14="http://schemas.microsoft.com/office/drawing/2010/main" val="0"/>
              </a:ext>
            </a:extLst>
          </a:blip>
          <a:srcRect l="14550" t="20135" r="8509" b="19606"/>
          <a:stretch/>
        </p:blipFill>
        <p:spPr bwMode="auto">
          <a:xfrm>
            <a:off x="2703635" y="4629026"/>
            <a:ext cx="3105522" cy="1944216"/>
          </a:xfrm>
          <a:prstGeom prst="rect">
            <a:avLst/>
          </a:prstGeom>
          <a:noFill/>
          <a:ln>
            <a:noFill/>
          </a:ln>
          <a:extLst>
            <a:ext uri="{53640926-AAD7-44D8-BBD7-CCE9431645EC}">
              <a14:shadowObscured xmlns:a14="http://schemas.microsoft.com/office/drawing/2010/main"/>
            </a:ext>
          </a:extLst>
        </p:spPr>
      </p:pic>
      <p:pic>
        <p:nvPicPr>
          <p:cNvPr id="12" name="Kép 11" descr="Lehet, hogy egy kép erről: 1 személy, álló és belső tér"/>
          <p:cNvPicPr/>
          <p:nvPr/>
        </p:nvPicPr>
        <p:blipFill rotWithShape="1">
          <a:blip r:embed="rId6">
            <a:extLst>
              <a:ext uri="{28A0092B-C50C-407E-A947-70E740481C1C}">
                <a14:useLocalDpi xmlns:a14="http://schemas.microsoft.com/office/drawing/2010/main" val="0"/>
              </a:ext>
            </a:extLst>
          </a:blip>
          <a:srcRect l="4188" t="26456" r="35847" b="26219"/>
          <a:stretch/>
        </p:blipFill>
        <p:spPr bwMode="auto">
          <a:xfrm>
            <a:off x="4864427" y="2403261"/>
            <a:ext cx="3024336" cy="1766962"/>
          </a:xfrm>
          <a:prstGeom prst="rect">
            <a:avLst/>
          </a:prstGeom>
          <a:noFill/>
          <a:ln>
            <a:noFill/>
          </a:ln>
          <a:extLst>
            <a:ext uri="{53640926-AAD7-44D8-BBD7-CCE9431645EC}">
              <a14:shadowObscured xmlns:a14="http://schemas.microsoft.com/office/drawing/2010/main"/>
            </a:ext>
          </a:extLst>
        </p:spPr>
      </p:pic>
      <p:pic>
        <p:nvPicPr>
          <p:cNvPr id="13" name="Kép 12" descr="Lehet, hogy egy kép erről: televízió, képernyő és belső tér"/>
          <p:cNvPicPr/>
          <p:nvPr/>
        </p:nvPicPr>
        <p:blipFill rotWithShape="1">
          <a:blip r:embed="rId7" cstate="print">
            <a:extLst>
              <a:ext uri="{28A0092B-C50C-407E-A947-70E740481C1C}">
                <a14:useLocalDpi xmlns:a14="http://schemas.microsoft.com/office/drawing/2010/main" val="0"/>
              </a:ext>
            </a:extLst>
          </a:blip>
          <a:srcRect l="18298" t="8378" r="14682" b="8142"/>
          <a:stretch/>
        </p:blipFill>
        <p:spPr bwMode="auto">
          <a:xfrm>
            <a:off x="6660232" y="4629026"/>
            <a:ext cx="2062508" cy="182103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045960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357438" y="274638"/>
            <a:ext cx="6329362" cy="1143000"/>
          </a:xfrm>
        </p:spPr>
        <p:txBody>
          <a:bodyPr rtlCol="0">
            <a:normAutofit/>
          </a:bodyPr>
          <a:lstStyle/>
          <a:p>
            <a:pPr algn="l" fontAlgn="auto">
              <a:spcAft>
                <a:spcPts val="0"/>
              </a:spcAft>
              <a:defRPr/>
            </a:pPr>
            <a:r>
              <a:rPr lang="hu-HU" dirty="0" smtClean="0">
                <a:solidFill>
                  <a:schemeClr val="accent3">
                    <a:lumMod val="50000"/>
                  </a:schemeClr>
                </a:solidFill>
              </a:rPr>
              <a:t>Az iskola „lakói”:</a:t>
            </a:r>
            <a:endParaRPr lang="fr-CA" dirty="0" smtClean="0">
              <a:solidFill>
                <a:schemeClr val="accent3">
                  <a:lumMod val="50000"/>
                </a:schemeClr>
              </a:solidFill>
            </a:endParaRPr>
          </a:p>
        </p:txBody>
      </p:sp>
      <p:sp>
        <p:nvSpPr>
          <p:cNvPr id="3" name="Espace réservé du contenu 2"/>
          <p:cNvSpPr>
            <a:spLocks noGrp="1"/>
          </p:cNvSpPr>
          <p:nvPr>
            <p:ph idx="1"/>
          </p:nvPr>
        </p:nvSpPr>
        <p:spPr>
          <a:xfrm>
            <a:off x="2357438" y="1196752"/>
            <a:ext cx="6329362" cy="4929411"/>
          </a:xfrm>
        </p:spPr>
        <p:txBody>
          <a:bodyPr rtlCol="0">
            <a:normAutofit/>
          </a:bodyPr>
          <a:lstStyle/>
          <a:p>
            <a:pPr marL="0" indent="0" fontAlgn="auto">
              <a:spcAft>
                <a:spcPts val="0"/>
              </a:spcAft>
              <a:buNone/>
              <a:defRPr/>
            </a:pPr>
            <a:r>
              <a:rPr lang="hu-HU" sz="4000" dirty="0">
                <a:solidFill>
                  <a:srgbClr val="FF0000"/>
                </a:solidFill>
              </a:rPr>
              <a:t>a</a:t>
            </a:r>
            <a:r>
              <a:rPr lang="hu-HU" sz="4000" dirty="0" smtClean="0">
                <a:solidFill>
                  <a:srgbClr val="FF0000"/>
                </a:solidFill>
              </a:rPr>
              <a:t> gyerekek,</a:t>
            </a:r>
          </a:p>
          <a:p>
            <a:pPr fontAlgn="auto">
              <a:spcAft>
                <a:spcPts val="0"/>
              </a:spcAft>
              <a:buFont typeface="Arial" pitchFamily="34" charset="0"/>
              <a:buChar char="•"/>
              <a:defRPr/>
            </a:pPr>
            <a:r>
              <a:rPr lang="hu-HU" dirty="0" smtClean="0">
                <a:solidFill>
                  <a:schemeClr val="tx1">
                    <a:lumMod val="75000"/>
                    <a:lumOff val="25000"/>
                  </a:schemeClr>
                </a:solidFill>
              </a:rPr>
              <a:t>472 tanuló</a:t>
            </a:r>
          </a:p>
          <a:p>
            <a:pPr fontAlgn="auto">
              <a:spcAft>
                <a:spcPts val="0"/>
              </a:spcAft>
              <a:buFont typeface="Arial" pitchFamily="34" charset="0"/>
              <a:buChar char="•"/>
              <a:defRPr/>
            </a:pPr>
            <a:r>
              <a:rPr lang="hu-HU" dirty="0" smtClean="0">
                <a:solidFill>
                  <a:schemeClr val="tx1">
                    <a:lumMod val="75000"/>
                    <a:lumOff val="25000"/>
                  </a:schemeClr>
                </a:solidFill>
              </a:rPr>
              <a:t>20 tanulócsoportban (</a:t>
            </a:r>
            <a:r>
              <a:rPr lang="hu-HU" dirty="0">
                <a:solidFill>
                  <a:schemeClr val="tx1">
                    <a:lumMod val="75000"/>
                    <a:lumOff val="25000"/>
                  </a:schemeClr>
                </a:solidFill>
              </a:rPr>
              <a:t>9</a:t>
            </a:r>
            <a:r>
              <a:rPr lang="hu-HU" dirty="0" smtClean="0">
                <a:solidFill>
                  <a:schemeClr val="tx1">
                    <a:lumMod val="75000"/>
                    <a:lumOff val="25000"/>
                  </a:schemeClr>
                </a:solidFill>
              </a:rPr>
              <a:t>-11)</a:t>
            </a:r>
          </a:p>
          <a:p>
            <a:pPr fontAlgn="auto">
              <a:spcAft>
                <a:spcPts val="0"/>
              </a:spcAft>
              <a:buFont typeface="Arial" pitchFamily="34" charset="0"/>
              <a:buChar char="•"/>
              <a:defRPr/>
            </a:pPr>
            <a:endParaRPr lang="hu-HU" dirty="0">
              <a:solidFill>
                <a:schemeClr val="tx1">
                  <a:lumMod val="75000"/>
                  <a:lumOff val="25000"/>
                </a:schemeClr>
              </a:solidFill>
            </a:endParaRPr>
          </a:p>
          <a:p>
            <a:pPr fontAlgn="auto">
              <a:spcAft>
                <a:spcPts val="0"/>
              </a:spcAft>
              <a:buFont typeface="Arial" pitchFamily="34" charset="0"/>
              <a:buChar char="•"/>
              <a:defRPr/>
            </a:pPr>
            <a:endParaRPr lang="hu-HU" dirty="0" smtClean="0">
              <a:solidFill>
                <a:schemeClr val="tx1">
                  <a:lumMod val="75000"/>
                  <a:lumOff val="25000"/>
                </a:schemeClr>
              </a:solidFill>
            </a:endParaRPr>
          </a:p>
          <a:p>
            <a:pPr fontAlgn="auto">
              <a:spcAft>
                <a:spcPts val="0"/>
              </a:spcAft>
              <a:buFont typeface="Arial" pitchFamily="34" charset="0"/>
              <a:buChar char="•"/>
              <a:defRPr/>
            </a:pPr>
            <a:endParaRPr lang="hu-HU" dirty="0">
              <a:solidFill>
                <a:schemeClr val="tx1">
                  <a:lumMod val="75000"/>
                  <a:lumOff val="25000"/>
                </a:schemeClr>
              </a:solidFill>
            </a:endParaRPr>
          </a:p>
          <a:p>
            <a:pPr fontAlgn="auto">
              <a:spcAft>
                <a:spcPts val="0"/>
              </a:spcAft>
              <a:buFont typeface="Arial" pitchFamily="34" charset="0"/>
              <a:buChar char="•"/>
              <a:defRPr/>
            </a:pPr>
            <a:endParaRPr lang="fr-CA" dirty="0" smtClean="0">
              <a:solidFill>
                <a:schemeClr val="tx1">
                  <a:lumMod val="75000"/>
                  <a:lumOff val="25000"/>
                </a:schemeClr>
              </a:solidFill>
            </a:endParaRPr>
          </a:p>
        </p:txBody>
      </p:sp>
      <p:pic>
        <p:nvPicPr>
          <p:cNvPr id="1028" name="Picture 4" descr="https://scontent.fbud2-1.fna.fbcdn.net/v/t1.15752-9/55560594_641726156258233_5888575083949064192_n.jpg?_nc_cat=111&amp;_nc_ht=scontent.fbud2-1.fna&amp;oh=c78c0e2775786535d5392e69833ddb59&amp;oe=5D45A82D"/>
          <p:cNvPicPr>
            <a:picLocks noChangeAspect="1" noChangeArrowheads="1"/>
          </p:cNvPicPr>
          <p:nvPr/>
        </p:nvPicPr>
        <p:blipFill rotWithShape="1">
          <a:blip r:embed="rId3">
            <a:extLst>
              <a:ext uri="{28A0092B-C50C-407E-A947-70E740481C1C}">
                <a14:useLocalDpi xmlns:a14="http://schemas.microsoft.com/office/drawing/2010/main" val="0"/>
              </a:ext>
            </a:extLst>
          </a:blip>
          <a:srcRect t="13019"/>
          <a:stretch/>
        </p:blipFill>
        <p:spPr bwMode="auto">
          <a:xfrm>
            <a:off x="6228184" y="3068960"/>
            <a:ext cx="2358578" cy="3647154"/>
          </a:xfrm>
          <a:prstGeom prst="rect">
            <a:avLst/>
          </a:prstGeom>
          <a:noFill/>
          <a:extLst>
            <a:ext uri="{909E8E84-426E-40DD-AFC4-6F175D3DCCD1}">
              <a14:hiddenFill xmlns:a14="http://schemas.microsoft.com/office/drawing/2010/main">
                <a:solidFill>
                  <a:srgbClr val="FFFFFF"/>
                </a:solidFill>
              </a14:hiddenFill>
            </a:ext>
          </a:extLst>
        </p:spPr>
      </p:pic>
      <p:pic>
        <p:nvPicPr>
          <p:cNvPr id="6" name="Kép 5" descr="G:\nyiltnap\DSCN1527.JPG"/>
          <p:cNvPicPr/>
          <p:nvPr/>
        </p:nvPicPr>
        <p:blipFill rotWithShape="1">
          <a:blip r:embed="rId4" cstate="print">
            <a:extLst>
              <a:ext uri="{28A0092B-C50C-407E-A947-70E740481C1C}">
                <a14:useLocalDpi xmlns:a14="http://schemas.microsoft.com/office/drawing/2010/main" val="0"/>
              </a:ext>
            </a:extLst>
          </a:blip>
          <a:srcRect l="8947" t="16949" b="11653"/>
          <a:stretch/>
        </p:blipFill>
        <p:spPr bwMode="auto">
          <a:xfrm>
            <a:off x="323528" y="3068960"/>
            <a:ext cx="3654722" cy="2269480"/>
          </a:xfrm>
          <a:prstGeom prst="rect">
            <a:avLst/>
          </a:prstGeom>
          <a:noFill/>
          <a:ln>
            <a:noFill/>
          </a:ln>
          <a:extLst>
            <a:ext uri="{53640926-AAD7-44D8-BBD7-CCE9431645EC}">
              <a14:shadowObscured xmlns:a14="http://schemas.microsoft.com/office/drawing/2010/main"/>
            </a:ext>
          </a:extLst>
        </p:spPr>
      </p:pic>
      <p:pic>
        <p:nvPicPr>
          <p:cNvPr id="7" name="Kép 6" descr="02"/>
          <p:cNvPicPr/>
          <p:nvPr/>
        </p:nvPicPr>
        <p:blipFill rotWithShape="1">
          <a:blip r:embed="rId5">
            <a:extLst>
              <a:ext uri="{28A0092B-C50C-407E-A947-70E740481C1C}">
                <a14:useLocalDpi xmlns:a14="http://schemas.microsoft.com/office/drawing/2010/main" val="0"/>
              </a:ext>
            </a:extLst>
          </a:blip>
          <a:srcRect l="7221" r="33334"/>
          <a:stretch/>
        </p:blipFill>
        <p:spPr bwMode="auto">
          <a:xfrm>
            <a:off x="4236848" y="4192871"/>
            <a:ext cx="1751012" cy="1929240"/>
          </a:xfrm>
          <a:prstGeom prst="rect">
            <a:avLst/>
          </a:prstGeom>
          <a:noFill/>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19672" y="89756"/>
            <a:ext cx="6329362" cy="1143000"/>
          </a:xfrm>
        </p:spPr>
        <p:txBody>
          <a:bodyPr rtlCol="0">
            <a:normAutofit/>
          </a:bodyPr>
          <a:lstStyle/>
          <a:p>
            <a:pPr algn="l" fontAlgn="auto">
              <a:spcAft>
                <a:spcPts val="0"/>
              </a:spcAft>
              <a:defRPr/>
            </a:pPr>
            <a:r>
              <a:rPr lang="hu-HU" dirty="0" smtClean="0">
                <a:solidFill>
                  <a:schemeClr val="accent3">
                    <a:lumMod val="50000"/>
                  </a:schemeClr>
                </a:solidFill>
              </a:rPr>
              <a:t>Fenntarthatósági témahét</a:t>
            </a:r>
            <a:endParaRPr lang="fr-CA" dirty="0" smtClean="0">
              <a:solidFill>
                <a:schemeClr val="accent3">
                  <a:lumMod val="50000"/>
                </a:schemeClr>
              </a:solidFill>
            </a:endParaRPr>
          </a:p>
        </p:txBody>
      </p:sp>
      <p:pic>
        <p:nvPicPr>
          <p:cNvPr id="9" name="Kép 8" descr="A kÃ©pen a kÃ¶vetkezÅk lehetnek: 3 ember, Ã¼lÅ emberek Ã©s asztal"/>
          <p:cNvPicPr/>
          <p:nvPr/>
        </p:nvPicPr>
        <p:blipFill rotWithShape="1">
          <a:blip r:embed="rId2" cstate="print">
            <a:extLst>
              <a:ext uri="{28A0092B-C50C-407E-A947-70E740481C1C}">
                <a14:useLocalDpi xmlns:a14="http://schemas.microsoft.com/office/drawing/2010/main" val="0"/>
              </a:ext>
            </a:extLst>
          </a:blip>
          <a:srcRect t="12710" b="8622"/>
          <a:stretch/>
        </p:blipFill>
        <p:spPr bwMode="auto">
          <a:xfrm>
            <a:off x="611560" y="1268760"/>
            <a:ext cx="1800200" cy="2520280"/>
          </a:xfrm>
          <a:prstGeom prst="rect">
            <a:avLst/>
          </a:prstGeom>
          <a:noFill/>
          <a:ln>
            <a:noFill/>
          </a:ln>
        </p:spPr>
      </p:pic>
      <p:pic>
        <p:nvPicPr>
          <p:cNvPr id="10" name="Kép 9" descr="Nem Ã©rhetÅ el leÃ­rÃ¡s a fÃ©nykÃ©phez."/>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08" y="1437911"/>
            <a:ext cx="1566545" cy="2848610"/>
          </a:xfrm>
          <a:prstGeom prst="rect">
            <a:avLst/>
          </a:prstGeom>
          <a:noFill/>
          <a:ln>
            <a:noFill/>
          </a:ln>
        </p:spPr>
      </p:pic>
      <p:pic>
        <p:nvPicPr>
          <p:cNvPr id="11" name="Kép 10" descr="A kÃ©pen a kÃ¶vetkezÅk lehetnek: 1 szemÃ©ly, Ã¼lÃ©s Ã©s belsÅ tÃ©r"/>
          <p:cNvPicPr/>
          <p:nvPr/>
        </p:nvPicPr>
        <p:blipFill rotWithShape="1">
          <a:blip r:embed="rId4" cstate="print">
            <a:extLst>
              <a:ext uri="{28A0092B-C50C-407E-A947-70E740481C1C}">
                <a14:useLocalDpi xmlns:a14="http://schemas.microsoft.com/office/drawing/2010/main" val="0"/>
              </a:ext>
            </a:extLst>
          </a:blip>
          <a:srcRect t="24041"/>
          <a:stretch/>
        </p:blipFill>
        <p:spPr bwMode="auto">
          <a:xfrm>
            <a:off x="1763688" y="3861049"/>
            <a:ext cx="2025083" cy="2695288"/>
          </a:xfrm>
          <a:prstGeom prst="rect">
            <a:avLst/>
          </a:prstGeom>
          <a:noFill/>
          <a:ln>
            <a:noFill/>
          </a:ln>
        </p:spPr>
      </p:pic>
      <p:pic>
        <p:nvPicPr>
          <p:cNvPr id="12" name="Tartalom helye 11" descr="A kÃ©pen a kÃ¶vetkezÅk lehetnek: egy vagy tÃ¶bb ember, Ã¼lÅ emberek Ã©s belsÅ tÃ©r"/>
          <p:cNvPicPr>
            <a:picLocks noGrp="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6300192" y="1916832"/>
            <a:ext cx="2489279" cy="4525963"/>
          </a:xfrm>
          <a:prstGeom prst="rect">
            <a:avLst/>
          </a:prstGeom>
          <a:noFill/>
          <a:ln>
            <a:noFill/>
          </a:ln>
        </p:spPr>
      </p:pic>
    </p:spTree>
    <p:extLst>
      <p:ext uri="{BB962C8B-B14F-4D97-AF65-F5344CB8AC3E}">
        <p14:creationId xmlns:p14="http://schemas.microsoft.com/office/powerpoint/2010/main" val="12588942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051720" y="386408"/>
            <a:ext cx="6329362" cy="1143000"/>
          </a:xfrm>
        </p:spPr>
        <p:txBody>
          <a:bodyPr rtlCol="0">
            <a:normAutofit fontScale="90000"/>
          </a:bodyPr>
          <a:lstStyle/>
          <a:p>
            <a:pPr algn="l" fontAlgn="auto">
              <a:spcAft>
                <a:spcPts val="0"/>
              </a:spcAft>
              <a:defRPr/>
            </a:pPr>
            <a:r>
              <a:rPr lang="hu-HU" dirty="0" smtClean="0">
                <a:solidFill>
                  <a:schemeClr val="accent3">
                    <a:lumMod val="50000"/>
                  </a:schemeClr>
                </a:solidFill>
              </a:rPr>
              <a:t>Bűvösvölgy </a:t>
            </a:r>
            <a:br>
              <a:rPr lang="hu-HU" dirty="0" smtClean="0">
                <a:solidFill>
                  <a:schemeClr val="accent3">
                    <a:lumMod val="50000"/>
                  </a:schemeClr>
                </a:solidFill>
              </a:rPr>
            </a:br>
            <a:r>
              <a:rPr lang="hu-HU" dirty="0" smtClean="0">
                <a:solidFill>
                  <a:schemeClr val="accent3">
                    <a:lumMod val="50000"/>
                  </a:schemeClr>
                </a:solidFill>
              </a:rPr>
              <a:t>Médiaértés Központ</a:t>
            </a:r>
            <a:endParaRPr lang="fr-CA" dirty="0" smtClean="0">
              <a:solidFill>
                <a:schemeClr val="accent3">
                  <a:lumMod val="50000"/>
                </a:schemeClr>
              </a:solidFill>
            </a:endParaRPr>
          </a:p>
        </p:txBody>
      </p:sp>
      <p:pic>
        <p:nvPicPr>
          <p:cNvPr id="9" name="Kép 8" descr="D:\nyilt naphoz\büvös völgy zolitól________új\20171212_143131_resized_1.jpg"/>
          <p:cNvPicPr/>
          <p:nvPr/>
        </p:nvPicPr>
        <p:blipFill rotWithShape="1">
          <a:blip r:embed="rId3" cstate="print">
            <a:extLst>
              <a:ext uri="{28A0092B-C50C-407E-A947-70E740481C1C}">
                <a14:useLocalDpi xmlns:a14="http://schemas.microsoft.com/office/drawing/2010/main" val="0"/>
              </a:ext>
            </a:extLst>
          </a:blip>
          <a:srcRect l="25137" t="21493" b="37317"/>
          <a:stretch/>
        </p:blipFill>
        <p:spPr bwMode="auto">
          <a:xfrm>
            <a:off x="3491880" y="3431595"/>
            <a:ext cx="3052683" cy="2822560"/>
          </a:xfrm>
          <a:prstGeom prst="rect">
            <a:avLst/>
          </a:prstGeom>
          <a:noFill/>
          <a:ln>
            <a:noFill/>
          </a:ln>
          <a:extLst>
            <a:ext uri="{53640926-AAD7-44D8-BBD7-CCE9431645EC}">
              <a14:shadowObscured xmlns:a14="http://schemas.microsoft.com/office/drawing/2010/main"/>
            </a:ext>
          </a:extLst>
        </p:spPr>
      </p:pic>
      <p:pic>
        <p:nvPicPr>
          <p:cNvPr id="4" name="Tartalom helye 3"/>
          <p:cNvPicPr>
            <a:picLocks noGrp="1" noChangeAspect="1"/>
          </p:cNvPicPr>
          <p:nvPr>
            <p:ph idx="1"/>
          </p:nvPr>
        </p:nvPicPr>
        <p:blipFill>
          <a:blip r:embed="rId4"/>
          <a:stretch>
            <a:fillRect/>
          </a:stretch>
        </p:blipFill>
        <p:spPr>
          <a:xfrm>
            <a:off x="6156176" y="1728192"/>
            <a:ext cx="2715577" cy="4525963"/>
          </a:xfrm>
          <a:prstGeom prst="rect">
            <a:avLst/>
          </a:prstGeom>
        </p:spPr>
      </p:pic>
      <p:pic>
        <p:nvPicPr>
          <p:cNvPr id="10" name="Kép 9" descr="https://scontent.fbud2-1.fna.fbcdn.net/v/t1.15752-9/56158212_2342261809342190_787383856020848640_n.jpg?_nc_cat=110&amp;_nc_ht=scontent.fbud2-1.fna&amp;oh=2401a6a334878bda08d66786ee697b66&amp;oe=5D41156C"/>
          <p:cNvPicPr/>
          <p:nvPr/>
        </p:nvPicPr>
        <p:blipFill>
          <a:blip r:embed="rId5">
            <a:extLst>
              <a:ext uri="{28A0092B-C50C-407E-A947-70E740481C1C}">
                <a14:useLocalDpi xmlns:a14="http://schemas.microsoft.com/office/drawing/2010/main" val="0"/>
              </a:ext>
            </a:extLst>
          </a:blip>
          <a:srcRect/>
          <a:stretch>
            <a:fillRect/>
          </a:stretch>
        </p:blipFill>
        <p:spPr bwMode="auto">
          <a:xfrm>
            <a:off x="1115616" y="1562727"/>
            <a:ext cx="3672408" cy="1736156"/>
          </a:xfrm>
          <a:prstGeom prst="rect">
            <a:avLst/>
          </a:prstGeom>
          <a:noFill/>
          <a:ln>
            <a:noFill/>
          </a:ln>
        </p:spPr>
      </p:pic>
      <p:pic>
        <p:nvPicPr>
          <p:cNvPr id="11" name="Kép 10" descr="https://scontent.fbud2-1.fna.fbcdn.net/v/t1.15752-9/55602651_2115660371877221_5068521726694916096_n.jpg?_nc_cat=107&amp;_nc_ht=scontent.fbud2-1.fna&amp;oh=ff261015a030bc41f8b3c04724778a08&amp;oe=5D043FDE"/>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3501008"/>
            <a:ext cx="3256820" cy="1800398"/>
          </a:xfrm>
          <a:prstGeom prst="rect">
            <a:avLst/>
          </a:prstGeom>
          <a:noFill/>
          <a:ln>
            <a:noFill/>
          </a:ln>
        </p:spPr>
      </p:pic>
    </p:spTree>
    <p:extLst>
      <p:ext uri="{BB962C8B-B14F-4D97-AF65-F5344CB8AC3E}">
        <p14:creationId xmlns:p14="http://schemas.microsoft.com/office/powerpoint/2010/main" val="31531494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357438" y="274638"/>
            <a:ext cx="6329362" cy="1143000"/>
          </a:xfrm>
        </p:spPr>
        <p:txBody>
          <a:bodyPr rtlCol="0">
            <a:normAutofit/>
          </a:bodyPr>
          <a:lstStyle/>
          <a:p>
            <a:pPr algn="l" fontAlgn="auto">
              <a:spcAft>
                <a:spcPts val="0"/>
              </a:spcAft>
              <a:defRPr/>
            </a:pPr>
            <a:r>
              <a:rPr lang="hu-HU" dirty="0" smtClean="0">
                <a:solidFill>
                  <a:schemeClr val="accent3">
                    <a:lumMod val="50000"/>
                  </a:schemeClr>
                </a:solidFill>
              </a:rPr>
              <a:t>…és tanórákon kívül</a:t>
            </a:r>
            <a:endParaRPr lang="fr-CA" dirty="0" smtClean="0">
              <a:solidFill>
                <a:schemeClr val="accent3">
                  <a:lumMod val="50000"/>
                </a:schemeClr>
              </a:solidFill>
            </a:endParaRPr>
          </a:p>
        </p:txBody>
      </p:sp>
      <p:pic>
        <p:nvPicPr>
          <p:cNvPr id="4" name="Tartalom helye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57438" y="2083048"/>
            <a:ext cx="6329362" cy="3560266"/>
          </a:xfrm>
        </p:spPr>
      </p:pic>
    </p:spTree>
    <p:extLst>
      <p:ext uri="{BB962C8B-B14F-4D97-AF65-F5344CB8AC3E}">
        <p14:creationId xmlns:p14="http://schemas.microsoft.com/office/powerpoint/2010/main" val="18501679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357438" y="274638"/>
            <a:ext cx="6329362" cy="1143000"/>
          </a:xfrm>
        </p:spPr>
        <p:txBody>
          <a:bodyPr rtlCol="0">
            <a:normAutofit/>
          </a:bodyPr>
          <a:lstStyle/>
          <a:p>
            <a:pPr algn="l" fontAlgn="auto">
              <a:spcAft>
                <a:spcPts val="0"/>
              </a:spcAft>
              <a:defRPr/>
            </a:pPr>
            <a:r>
              <a:rPr lang="hu-HU" dirty="0" smtClean="0">
                <a:solidFill>
                  <a:schemeClr val="accent3">
                    <a:lumMod val="50000"/>
                  </a:schemeClr>
                </a:solidFill>
              </a:rPr>
              <a:t>…és tanórákon kívül</a:t>
            </a:r>
            <a:endParaRPr lang="fr-CA" dirty="0" smtClean="0">
              <a:solidFill>
                <a:schemeClr val="accent3">
                  <a:lumMod val="50000"/>
                </a:schemeClr>
              </a:solidFill>
            </a:endParaRPr>
          </a:p>
        </p:txBody>
      </p:sp>
      <p:pic>
        <p:nvPicPr>
          <p:cNvPr id="5" name="Tartalom helye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31640" y="1532923"/>
            <a:ext cx="4147299" cy="2332856"/>
          </a:xfrm>
        </p:spPr>
      </p:pic>
      <p:pic>
        <p:nvPicPr>
          <p:cNvPr id="6" name="Kép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0858" y="4038321"/>
            <a:ext cx="4884149" cy="2747333"/>
          </a:xfrm>
          <a:prstGeom prst="rect">
            <a:avLst/>
          </a:prstGeom>
        </p:spPr>
      </p:pic>
      <p:pic>
        <p:nvPicPr>
          <p:cNvPr id="7" name="Kép 6"/>
          <p:cNvPicPr>
            <a:picLocks noChangeAspect="1"/>
          </p:cNvPicPr>
          <p:nvPr/>
        </p:nvPicPr>
        <p:blipFill rotWithShape="1">
          <a:blip r:embed="rId5" cstate="print">
            <a:extLst>
              <a:ext uri="{28A0092B-C50C-407E-A947-70E740481C1C}">
                <a14:useLocalDpi xmlns:a14="http://schemas.microsoft.com/office/drawing/2010/main" val="0"/>
              </a:ext>
            </a:extLst>
          </a:blip>
          <a:srcRect t="11151" b="38450"/>
          <a:stretch/>
        </p:blipFill>
        <p:spPr>
          <a:xfrm>
            <a:off x="6012160" y="1556922"/>
            <a:ext cx="2576885" cy="2308857"/>
          </a:xfrm>
          <a:prstGeom prst="rect">
            <a:avLst/>
          </a:prstGeom>
        </p:spPr>
      </p:pic>
    </p:spTree>
    <p:extLst>
      <p:ext uri="{BB962C8B-B14F-4D97-AF65-F5344CB8AC3E}">
        <p14:creationId xmlns:p14="http://schemas.microsoft.com/office/powerpoint/2010/main" val="13620026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357438" y="274638"/>
            <a:ext cx="6329362" cy="1143000"/>
          </a:xfrm>
        </p:spPr>
        <p:txBody>
          <a:bodyPr rtlCol="0">
            <a:normAutofit/>
          </a:bodyPr>
          <a:lstStyle/>
          <a:p>
            <a:pPr algn="l" fontAlgn="auto">
              <a:spcAft>
                <a:spcPts val="0"/>
              </a:spcAft>
              <a:defRPr/>
            </a:pPr>
            <a:r>
              <a:rPr lang="hu-HU" dirty="0" smtClean="0">
                <a:solidFill>
                  <a:schemeClr val="accent3">
                    <a:lumMod val="50000"/>
                  </a:schemeClr>
                </a:solidFill>
              </a:rPr>
              <a:t>…és tanórákon kívül</a:t>
            </a:r>
            <a:endParaRPr lang="fr-CA" dirty="0" smtClean="0">
              <a:solidFill>
                <a:schemeClr val="accent3">
                  <a:lumMod val="50000"/>
                </a:schemeClr>
              </a:solidFill>
            </a:endParaRPr>
          </a:p>
        </p:txBody>
      </p:sp>
      <p:pic>
        <p:nvPicPr>
          <p:cNvPr id="5" name="Tartalom helye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41112" y="1406241"/>
            <a:ext cx="3369087" cy="2526815"/>
          </a:xfrm>
        </p:spPr>
      </p:pic>
      <p:pic>
        <p:nvPicPr>
          <p:cNvPr id="6" name="Kép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1810" y="1406241"/>
            <a:ext cx="3003798" cy="4005064"/>
          </a:xfrm>
          <a:prstGeom prst="rect">
            <a:avLst/>
          </a:prstGeom>
        </p:spPr>
      </p:pic>
      <p:pic>
        <p:nvPicPr>
          <p:cNvPr id="7" name="Kép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0054" y="4111940"/>
            <a:ext cx="3464972" cy="2598729"/>
          </a:xfrm>
          <a:prstGeom prst="rect">
            <a:avLst/>
          </a:prstGeom>
        </p:spPr>
      </p:pic>
    </p:spTree>
    <p:extLst>
      <p:ext uri="{BB962C8B-B14F-4D97-AF65-F5344CB8AC3E}">
        <p14:creationId xmlns:p14="http://schemas.microsoft.com/office/powerpoint/2010/main" val="24239799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357438" y="274638"/>
            <a:ext cx="6329362" cy="1143000"/>
          </a:xfrm>
        </p:spPr>
        <p:txBody>
          <a:bodyPr rtlCol="0">
            <a:normAutofit/>
          </a:bodyPr>
          <a:lstStyle/>
          <a:p>
            <a:pPr algn="l" fontAlgn="auto">
              <a:spcAft>
                <a:spcPts val="0"/>
              </a:spcAft>
              <a:defRPr/>
            </a:pPr>
            <a:r>
              <a:rPr lang="hu-HU" dirty="0" smtClean="0">
                <a:solidFill>
                  <a:schemeClr val="accent3">
                    <a:lumMod val="50000"/>
                  </a:schemeClr>
                </a:solidFill>
              </a:rPr>
              <a:t>…és tanórákon kívül</a:t>
            </a:r>
            <a:endParaRPr lang="fr-CA" dirty="0" smtClean="0">
              <a:solidFill>
                <a:schemeClr val="accent3">
                  <a:lumMod val="50000"/>
                </a:schemeClr>
              </a:solidFill>
            </a:endParaRPr>
          </a:p>
        </p:txBody>
      </p:sp>
      <p:pic>
        <p:nvPicPr>
          <p:cNvPr id="4" name="Tartalom helye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59632" y="1096144"/>
            <a:ext cx="3206485" cy="2404864"/>
          </a:xfr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2119" y="1103730"/>
            <a:ext cx="2931790" cy="3909053"/>
          </a:xfrm>
          <a:prstGeom prst="rect">
            <a:avLst/>
          </a:prstGeom>
        </p:spPr>
      </p:pic>
      <p:pic>
        <p:nvPicPr>
          <p:cNvPr id="6" name="Kép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9632" y="3597479"/>
            <a:ext cx="2333132" cy="3110843"/>
          </a:xfrm>
          <a:prstGeom prst="rect">
            <a:avLst/>
          </a:prstGeom>
        </p:spPr>
      </p:pic>
      <p:pic>
        <p:nvPicPr>
          <p:cNvPr id="7" name="Kép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5936" y="3791998"/>
            <a:ext cx="3888432" cy="2916324"/>
          </a:xfrm>
          <a:prstGeom prst="rect">
            <a:avLst/>
          </a:prstGeom>
        </p:spPr>
      </p:pic>
    </p:spTree>
    <p:extLst>
      <p:ext uri="{BB962C8B-B14F-4D97-AF65-F5344CB8AC3E}">
        <p14:creationId xmlns:p14="http://schemas.microsoft.com/office/powerpoint/2010/main" val="12358097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357438" y="274638"/>
            <a:ext cx="6329362" cy="1143000"/>
          </a:xfrm>
        </p:spPr>
        <p:txBody>
          <a:bodyPr rtlCol="0">
            <a:normAutofit/>
          </a:bodyPr>
          <a:lstStyle/>
          <a:p>
            <a:pPr algn="l" fontAlgn="auto">
              <a:spcAft>
                <a:spcPts val="0"/>
              </a:spcAft>
              <a:defRPr/>
            </a:pPr>
            <a:r>
              <a:rPr lang="hu-HU" dirty="0" smtClean="0">
                <a:solidFill>
                  <a:schemeClr val="accent3">
                    <a:lumMod val="50000"/>
                  </a:schemeClr>
                </a:solidFill>
              </a:rPr>
              <a:t>…és tanórákon kívül</a:t>
            </a:r>
            <a:endParaRPr lang="fr-CA" dirty="0" smtClean="0">
              <a:solidFill>
                <a:schemeClr val="accent3">
                  <a:lumMod val="50000"/>
                </a:schemeClr>
              </a:solidFill>
            </a:endParaRPr>
          </a:p>
        </p:txBody>
      </p:sp>
      <p:pic>
        <p:nvPicPr>
          <p:cNvPr id="5" name="Tartalom helye 4" descr="A kÃ©pen a kÃ¶vetkezÅk lehetnek: Ã©gbolt, felhÅ Ã©s tÃºra/szabadtÃ©ri"/>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1124744"/>
            <a:ext cx="2489279" cy="4525963"/>
          </a:xfrm>
          <a:prstGeom prst="rect">
            <a:avLst/>
          </a:prstGeom>
          <a:noFill/>
          <a:ln>
            <a:noFill/>
          </a:ln>
        </p:spPr>
      </p:pic>
      <p:pic>
        <p:nvPicPr>
          <p:cNvPr id="6" name="Kép 5" descr="A kÃ©pen a kÃ¶vetkezÅk lehetnek: egy vagy tÃ¶bb ember Ã©s belsÅ tÃ©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6296" y="858824"/>
            <a:ext cx="1343660" cy="2442845"/>
          </a:xfrm>
          <a:prstGeom prst="rect">
            <a:avLst/>
          </a:prstGeom>
          <a:noFill/>
          <a:ln>
            <a:noFill/>
          </a:ln>
        </p:spPr>
      </p:pic>
      <p:pic>
        <p:nvPicPr>
          <p:cNvPr id="7" name="Kép 6" descr="A kÃ©pen a kÃ¶vetkezÅk lehetnek: egy vagy tÃ¶bb ember, Ã¡llÃ³ emberek Ã©s tÃºra/szabadtÃ©ri"/>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9735" y="3645024"/>
            <a:ext cx="4430221" cy="2822798"/>
          </a:xfrm>
          <a:prstGeom prst="rect">
            <a:avLst/>
          </a:prstGeom>
          <a:noFill/>
          <a:ln>
            <a:noFill/>
          </a:ln>
        </p:spPr>
      </p:pic>
    </p:spTree>
    <p:extLst>
      <p:ext uri="{BB962C8B-B14F-4D97-AF65-F5344CB8AC3E}">
        <p14:creationId xmlns:p14="http://schemas.microsoft.com/office/powerpoint/2010/main" val="20130309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357438" y="274638"/>
            <a:ext cx="6329362" cy="1143000"/>
          </a:xfrm>
        </p:spPr>
        <p:txBody>
          <a:bodyPr rtlCol="0">
            <a:normAutofit/>
          </a:bodyPr>
          <a:lstStyle/>
          <a:p>
            <a:pPr algn="l" fontAlgn="auto">
              <a:spcAft>
                <a:spcPts val="0"/>
              </a:spcAft>
              <a:defRPr/>
            </a:pPr>
            <a:r>
              <a:rPr lang="hu-HU" dirty="0" smtClean="0">
                <a:solidFill>
                  <a:schemeClr val="accent3">
                    <a:lumMod val="50000"/>
                  </a:schemeClr>
                </a:solidFill>
              </a:rPr>
              <a:t>…és tanórákon kívül</a:t>
            </a:r>
            <a:endParaRPr lang="fr-CA" dirty="0" smtClean="0">
              <a:solidFill>
                <a:schemeClr val="accent3">
                  <a:lumMod val="50000"/>
                </a:schemeClr>
              </a:solidFill>
            </a:endParaRPr>
          </a:p>
        </p:txBody>
      </p:sp>
      <p:pic>
        <p:nvPicPr>
          <p:cNvPr id="4" name="Tartalom helye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71600" y="2132856"/>
            <a:ext cx="4025421" cy="3019066"/>
          </a:xfrm>
        </p:spPr>
      </p:pic>
      <p:pic>
        <p:nvPicPr>
          <p:cNvPr id="8" name="Kép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4088" y="1988840"/>
            <a:ext cx="3219822" cy="4293096"/>
          </a:xfrm>
          <a:prstGeom prst="rect">
            <a:avLst/>
          </a:prstGeom>
        </p:spPr>
      </p:pic>
    </p:spTree>
    <p:extLst>
      <p:ext uri="{BB962C8B-B14F-4D97-AF65-F5344CB8AC3E}">
        <p14:creationId xmlns:p14="http://schemas.microsoft.com/office/powerpoint/2010/main" val="30743889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28625" y="285750"/>
            <a:ext cx="8229600" cy="1143000"/>
          </a:xfrm>
        </p:spPr>
        <p:txBody>
          <a:bodyPr rtlCol="0">
            <a:normAutofit/>
          </a:bodyPr>
          <a:lstStyle/>
          <a:p>
            <a:pPr algn="l" fontAlgn="auto">
              <a:spcAft>
                <a:spcPts val="0"/>
              </a:spcAft>
              <a:defRPr/>
            </a:pPr>
            <a:r>
              <a:rPr lang="hu-HU" dirty="0" smtClean="0">
                <a:solidFill>
                  <a:schemeClr val="tx1">
                    <a:lumMod val="75000"/>
                    <a:lumOff val="25000"/>
                  </a:schemeClr>
                </a:solidFill>
              </a:rPr>
              <a:t>     Szakkörökön</a:t>
            </a:r>
            <a:endParaRPr lang="fr-CA" dirty="0" smtClean="0">
              <a:solidFill>
                <a:schemeClr val="tx1">
                  <a:lumMod val="75000"/>
                  <a:lumOff val="25000"/>
                </a:schemeClr>
              </a:solidFill>
            </a:endParaRPr>
          </a:p>
        </p:txBody>
      </p:sp>
      <p:sp>
        <p:nvSpPr>
          <p:cNvPr id="7" name="Szövegdoboz 6"/>
          <p:cNvSpPr txBox="1"/>
          <p:nvPr/>
        </p:nvSpPr>
        <p:spPr>
          <a:xfrm>
            <a:off x="1475656" y="1772816"/>
            <a:ext cx="5904656"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sz="2400" b="0" i="0" u="none" strike="noStrike" kern="1200" cap="none" spc="0" normalizeH="0" baseline="0" noProof="0" dirty="0" smtClean="0">
                <a:ln>
                  <a:noFill/>
                </a:ln>
                <a:solidFill>
                  <a:prstClr val="black"/>
                </a:solidFill>
                <a:effectLst/>
                <a:uLnTx/>
                <a:uFillTx/>
                <a:latin typeface="Arial" charset="0"/>
                <a:ea typeface="+mn-ea"/>
                <a:cs typeface="+mn-cs"/>
              </a:rPr>
              <a:t>Zenés torna</a:t>
            </a:r>
            <a:endParaRPr kumimoji="0" lang="hu-HU" sz="24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3" name="Kép 2"/>
          <p:cNvPicPr>
            <a:picLocks noChangeAspect="1"/>
          </p:cNvPicPr>
          <p:nvPr/>
        </p:nvPicPr>
        <p:blipFill>
          <a:blip r:embed="rId3"/>
          <a:stretch>
            <a:fillRect/>
          </a:stretch>
        </p:blipFill>
        <p:spPr>
          <a:xfrm>
            <a:off x="428625" y="1106951"/>
            <a:ext cx="8516494" cy="5326102"/>
          </a:xfrm>
          <a:prstGeom prst="rect">
            <a:avLst/>
          </a:prstGeom>
        </p:spPr>
      </p:pic>
      <p:sp>
        <p:nvSpPr>
          <p:cNvPr id="8" name="Tartalom helye 7"/>
          <p:cNvSpPr>
            <a:spLocks noGrp="1"/>
          </p:cNvSpPr>
          <p:nvPr>
            <p:ph idx="1"/>
          </p:nvPr>
        </p:nvSpPr>
        <p:spPr>
          <a:xfrm>
            <a:off x="457200" y="1124744"/>
            <a:ext cx="8363272" cy="4697413"/>
          </a:xfrm>
        </p:spPr>
        <p:txBody>
          <a:bodyPr/>
          <a:lstStyle/>
          <a:p>
            <a:pPr marL="0" indent="0">
              <a:buNone/>
            </a:pPr>
            <a:endParaRPr lang="hu-HU" dirty="0"/>
          </a:p>
        </p:txBody>
      </p:sp>
    </p:spTree>
    <p:extLst>
      <p:ext uri="{BB962C8B-B14F-4D97-AF65-F5344CB8AC3E}">
        <p14:creationId xmlns:p14="http://schemas.microsoft.com/office/powerpoint/2010/main" val="32030780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28625" y="285750"/>
            <a:ext cx="8229600" cy="1143000"/>
          </a:xfrm>
        </p:spPr>
        <p:txBody>
          <a:bodyPr rtlCol="0">
            <a:normAutofit/>
          </a:bodyPr>
          <a:lstStyle/>
          <a:p>
            <a:pPr fontAlgn="auto">
              <a:spcAft>
                <a:spcPts val="0"/>
              </a:spcAft>
              <a:defRPr/>
            </a:pPr>
            <a:r>
              <a:rPr lang="hu-HU" dirty="0" smtClean="0">
                <a:solidFill>
                  <a:schemeClr val="tx1">
                    <a:lumMod val="75000"/>
                    <a:lumOff val="25000"/>
                  </a:schemeClr>
                </a:solidFill>
              </a:rPr>
              <a:t>Paletta</a:t>
            </a:r>
            <a:endParaRPr lang="fr-CA" dirty="0" smtClean="0">
              <a:solidFill>
                <a:schemeClr val="tx1">
                  <a:lumMod val="75000"/>
                  <a:lumOff val="25000"/>
                </a:schemeClr>
              </a:solidFill>
            </a:endParaRPr>
          </a:p>
        </p:txBody>
      </p:sp>
      <p:pic>
        <p:nvPicPr>
          <p:cNvPr id="8" name="Tartalom helye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16016" y="3573016"/>
            <a:ext cx="4114800" cy="3086100"/>
          </a:xfrm>
        </p:spPr>
      </p:pic>
      <p:pic>
        <p:nvPicPr>
          <p:cNvPr id="9" name="Kép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3573016"/>
            <a:ext cx="4101075" cy="3075806"/>
          </a:xfrm>
          <a:prstGeom prst="rect">
            <a:avLst/>
          </a:prstGeom>
        </p:spPr>
      </p:pic>
      <p:pic>
        <p:nvPicPr>
          <p:cNvPr id="10" name="Kép 9" descr="H:\2017_18\képek\Nyiltnap\fehérné ági\IMG_20180320_11245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1092952" y="1437398"/>
            <a:ext cx="2562225" cy="1921510"/>
          </a:xfrm>
          <a:prstGeom prst="rect">
            <a:avLst/>
          </a:prstGeom>
          <a:noFill/>
          <a:ln>
            <a:noFill/>
          </a:ln>
        </p:spPr>
      </p:pic>
      <p:pic>
        <p:nvPicPr>
          <p:cNvPr id="11" name="Kép 10" descr="H:\2017_18\képek\Nyiltnap\fehérné ági\IMG_20180320_112622.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6096" y="1428751"/>
            <a:ext cx="2592288" cy="1930158"/>
          </a:xfrm>
          <a:prstGeom prst="rect">
            <a:avLst/>
          </a:prstGeom>
          <a:noFill/>
          <a:ln>
            <a:noFill/>
          </a:ln>
        </p:spPr>
      </p:pic>
    </p:spTree>
    <p:extLst>
      <p:ext uri="{BB962C8B-B14F-4D97-AF65-F5344CB8AC3E}">
        <p14:creationId xmlns:p14="http://schemas.microsoft.com/office/powerpoint/2010/main" val="6479684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357438" y="274638"/>
            <a:ext cx="6329362" cy="1143000"/>
          </a:xfrm>
        </p:spPr>
        <p:txBody>
          <a:bodyPr rtlCol="0">
            <a:normAutofit/>
          </a:bodyPr>
          <a:lstStyle/>
          <a:p>
            <a:pPr algn="l" fontAlgn="auto">
              <a:spcAft>
                <a:spcPts val="0"/>
              </a:spcAft>
              <a:defRPr/>
            </a:pPr>
            <a:r>
              <a:rPr lang="hu-HU" dirty="0" smtClean="0">
                <a:solidFill>
                  <a:schemeClr val="accent3">
                    <a:lumMod val="50000"/>
                  </a:schemeClr>
                </a:solidFill>
              </a:rPr>
              <a:t>Az iskola „lakói”:</a:t>
            </a:r>
            <a:endParaRPr lang="fr-CA" dirty="0" smtClean="0">
              <a:solidFill>
                <a:schemeClr val="accent3">
                  <a:lumMod val="50000"/>
                </a:schemeClr>
              </a:solidFill>
            </a:endParaRPr>
          </a:p>
        </p:txBody>
      </p:sp>
      <p:pic>
        <p:nvPicPr>
          <p:cNvPr id="7" name="Kép 6" descr="A kÃ©pen a kÃ¶vetkezÅk lehetnek: 2 ember, , mosolygÃ³ emberek, emberek hangszerrel, Ã¼lÅ emberek Ã©s gitÃ¡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1628801"/>
            <a:ext cx="2664296" cy="3672408"/>
          </a:xfrm>
          <a:prstGeom prst="rect">
            <a:avLst/>
          </a:prstGeom>
          <a:noFill/>
          <a:ln>
            <a:noFill/>
          </a:ln>
        </p:spPr>
      </p:pic>
      <p:pic>
        <p:nvPicPr>
          <p:cNvPr id="8" name="Tartalom helye 7" descr="A kÃ©pen a kÃ¶vetkezÅk lehetnek: 1 szemÃ©ly"/>
          <p:cNvPicPr>
            <a:picLocks noGrp="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3924176" y="3284984"/>
            <a:ext cx="4762624" cy="3201219"/>
          </a:xfrm>
          <a:prstGeom prst="rect">
            <a:avLst/>
          </a:prstGeom>
          <a:noFill/>
          <a:ln>
            <a:noFill/>
          </a:ln>
        </p:spPr>
      </p:pic>
      <p:pic>
        <p:nvPicPr>
          <p:cNvPr id="9" name="Kép 8" descr="https://scontent-vie1-1.xx.fbcdn.net/v/t1.15752-9/52893311_252415408994557_7246764891086782464_n.jpg?_nc_cat=109&amp;_nc_ht=scontent-vie1-1.xx&amp;oh=f018119aeecaa462eb677e504ccd4a91&amp;oe=5D1209E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3968" y="1196752"/>
            <a:ext cx="3888432" cy="2016224"/>
          </a:xfrm>
          <a:prstGeom prst="rect">
            <a:avLst/>
          </a:prstGeom>
          <a:noFill/>
          <a:ln>
            <a:noFill/>
          </a:ln>
        </p:spPr>
      </p:pic>
    </p:spTree>
    <p:extLst>
      <p:ext uri="{BB962C8B-B14F-4D97-AF65-F5344CB8AC3E}">
        <p14:creationId xmlns:p14="http://schemas.microsoft.com/office/powerpoint/2010/main" val="37012903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28625" y="285750"/>
            <a:ext cx="8229600" cy="1143000"/>
          </a:xfrm>
        </p:spPr>
        <p:txBody>
          <a:bodyPr rtlCol="0">
            <a:normAutofit/>
          </a:bodyPr>
          <a:lstStyle/>
          <a:p>
            <a:pPr fontAlgn="auto">
              <a:spcAft>
                <a:spcPts val="0"/>
              </a:spcAft>
              <a:defRPr/>
            </a:pPr>
            <a:r>
              <a:rPr lang="hu-HU" dirty="0" smtClean="0">
                <a:solidFill>
                  <a:schemeClr val="tx1">
                    <a:lumMod val="75000"/>
                    <a:lumOff val="25000"/>
                  </a:schemeClr>
                </a:solidFill>
              </a:rPr>
              <a:t>Sakk</a:t>
            </a:r>
            <a:endParaRPr lang="fr-CA" dirty="0" smtClean="0">
              <a:solidFill>
                <a:schemeClr val="tx1">
                  <a:lumMod val="75000"/>
                  <a:lumOff val="25000"/>
                </a:schemeClr>
              </a:solidFill>
            </a:endParaRPr>
          </a:p>
        </p:txBody>
      </p:sp>
      <p:pic>
        <p:nvPicPr>
          <p:cNvPr id="7" name="Kép 6" descr="A kÃ©pen a kÃ¶vetkezÅk lehetnek: 5 ember, Ã¼lÅ emberek, asztal Ã©s belsÅ tÃ©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4303743"/>
            <a:ext cx="3165058" cy="2086299"/>
          </a:xfrm>
          <a:prstGeom prst="rect">
            <a:avLst/>
          </a:prstGeom>
          <a:noFill/>
          <a:ln>
            <a:noFill/>
          </a:ln>
        </p:spPr>
      </p:pic>
      <p:pic>
        <p:nvPicPr>
          <p:cNvPr id="12" name="Kép 11" descr="A kÃ©pen a kÃ¶vetkezÅk lehetnek: egy vagy tÃ¶bb embe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824" y="2132856"/>
            <a:ext cx="2880320" cy="1646290"/>
          </a:xfrm>
          <a:prstGeom prst="rect">
            <a:avLst/>
          </a:prstGeom>
          <a:noFill/>
          <a:ln>
            <a:noFill/>
          </a:ln>
        </p:spPr>
      </p:pic>
      <p:pic>
        <p:nvPicPr>
          <p:cNvPr id="13" name="Kép 12" descr="A kÃ©pen a kÃ¶vetkezÅk lehetnek: egy vagy tÃ¶bb ember, Ã¼lÅ emberek, gyermek Ã©s bab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1844824"/>
            <a:ext cx="1831519" cy="2360525"/>
          </a:xfrm>
          <a:prstGeom prst="rect">
            <a:avLst/>
          </a:prstGeom>
          <a:noFill/>
          <a:ln>
            <a:noFill/>
          </a:ln>
        </p:spPr>
      </p:pic>
      <p:pic>
        <p:nvPicPr>
          <p:cNvPr id="14" name="Tartalom helye 13" descr="Nem Ã©rhetÅ el leÃ­rÃ¡s a fÃ©nykÃ©phez."/>
          <p:cNvPicPr>
            <a:picLocks noGrp="1"/>
          </p:cNvPicPr>
          <p:nvPr>
            <p:ph idx="1"/>
          </p:nvPr>
        </p:nvPicPr>
        <p:blipFill>
          <a:blip r:embed="rId6" cstate="print">
            <a:extLst>
              <a:ext uri="{28A0092B-C50C-407E-A947-70E740481C1C}">
                <a14:useLocalDpi xmlns:a14="http://schemas.microsoft.com/office/drawing/2010/main" val="0"/>
              </a:ext>
            </a:extLst>
          </a:blip>
          <a:srcRect/>
          <a:stretch>
            <a:fillRect/>
          </a:stretch>
        </p:blipFill>
        <p:spPr bwMode="auto">
          <a:xfrm>
            <a:off x="6401230" y="1761188"/>
            <a:ext cx="1872207" cy="2360525"/>
          </a:xfrm>
          <a:prstGeom prst="rect">
            <a:avLst/>
          </a:prstGeom>
          <a:noFill/>
          <a:ln>
            <a:noFill/>
          </a:ln>
        </p:spPr>
      </p:pic>
      <p:pic>
        <p:nvPicPr>
          <p:cNvPr id="15" name="Kép 14" descr="A kÃ©pen a kÃ¶vetkezÅk lehetnek: 3 ember, Ã¡llÃ³ emberek Ã©s tÃºra/szabadtÃ©ri"/>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6056" y="4303743"/>
            <a:ext cx="3231630" cy="2070135"/>
          </a:xfrm>
          <a:prstGeom prst="rect">
            <a:avLst/>
          </a:prstGeom>
          <a:noFill/>
          <a:ln>
            <a:noFill/>
          </a:ln>
        </p:spPr>
      </p:pic>
    </p:spTree>
    <p:extLst>
      <p:ext uri="{BB962C8B-B14F-4D97-AF65-F5344CB8AC3E}">
        <p14:creationId xmlns:p14="http://schemas.microsoft.com/office/powerpoint/2010/main" val="15256402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28625" y="285750"/>
            <a:ext cx="8229600" cy="1143000"/>
          </a:xfrm>
        </p:spPr>
        <p:txBody>
          <a:bodyPr rtlCol="0">
            <a:normAutofit/>
          </a:bodyPr>
          <a:lstStyle/>
          <a:p>
            <a:pPr fontAlgn="auto">
              <a:spcAft>
                <a:spcPts val="0"/>
              </a:spcAft>
              <a:defRPr/>
            </a:pPr>
            <a:r>
              <a:rPr lang="hu-HU" dirty="0" smtClean="0">
                <a:solidFill>
                  <a:schemeClr val="tx1">
                    <a:lumMod val="75000"/>
                    <a:lumOff val="25000"/>
                  </a:schemeClr>
                </a:solidFill>
              </a:rPr>
              <a:t>Pantomim</a:t>
            </a:r>
            <a:endParaRPr lang="fr-CA" dirty="0" smtClean="0">
              <a:solidFill>
                <a:schemeClr val="tx1">
                  <a:lumMod val="75000"/>
                  <a:lumOff val="25000"/>
                </a:schemeClr>
              </a:solidFill>
            </a:endParaRPr>
          </a:p>
        </p:txBody>
      </p:sp>
      <p:pic>
        <p:nvPicPr>
          <p:cNvPr id="2050" name="Picture 2" descr="http://www.aranyj-gy.sulinet.hu/kepek/gala2016/_IMG_1848.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19672" y="198884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0863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28625" y="285750"/>
            <a:ext cx="8229600" cy="1143000"/>
          </a:xfrm>
        </p:spPr>
        <p:txBody>
          <a:bodyPr rtlCol="0">
            <a:normAutofit/>
          </a:bodyPr>
          <a:lstStyle/>
          <a:p>
            <a:pPr fontAlgn="auto">
              <a:spcAft>
                <a:spcPts val="0"/>
              </a:spcAft>
              <a:defRPr/>
            </a:pPr>
            <a:r>
              <a:rPr lang="hu-HU" dirty="0" smtClean="0">
                <a:solidFill>
                  <a:schemeClr val="tx1">
                    <a:lumMod val="75000"/>
                    <a:lumOff val="25000"/>
                  </a:schemeClr>
                </a:solidFill>
              </a:rPr>
              <a:t>Modern tánc</a:t>
            </a:r>
            <a:endParaRPr lang="fr-CA" dirty="0" smtClean="0">
              <a:solidFill>
                <a:schemeClr val="tx1">
                  <a:lumMod val="75000"/>
                  <a:lumOff val="25000"/>
                </a:schemeClr>
              </a:solidFill>
            </a:endParaRPr>
          </a:p>
        </p:txBody>
      </p:sp>
      <p:pic>
        <p:nvPicPr>
          <p:cNvPr id="3074" name="Picture 2" descr="http://www.aranyj-gy.sulinet.hu/kepek/gala2016/_IMG_1877.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9513" y="1443145"/>
            <a:ext cx="4536504" cy="340237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aranyj-gy.sulinet.hu/kepek/gala2016/_IMG_187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5439" y="3068960"/>
            <a:ext cx="4704523" cy="3528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1474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28625" y="285750"/>
            <a:ext cx="8229600" cy="1143000"/>
          </a:xfrm>
        </p:spPr>
        <p:txBody>
          <a:bodyPr rtlCol="0">
            <a:normAutofit/>
          </a:bodyPr>
          <a:lstStyle/>
          <a:p>
            <a:pPr fontAlgn="auto">
              <a:spcAft>
                <a:spcPts val="0"/>
              </a:spcAft>
              <a:defRPr/>
            </a:pPr>
            <a:r>
              <a:rPr lang="hu-HU" dirty="0" smtClean="0">
                <a:solidFill>
                  <a:schemeClr val="tx1">
                    <a:lumMod val="75000"/>
                    <a:lumOff val="25000"/>
                  </a:schemeClr>
                </a:solidFill>
              </a:rPr>
              <a:t>Ápoljuk hagyományainkat</a:t>
            </a:r>
            <a:endParaRPr lang="fr-CA" dirty="0" smtClean="0">
              <a:solidFill>
                <a:schemeClr val="tx1">
                  <a:lumMod val="75000"/>
                  <a:lumOff val="25000"/>
                </a:schemeClr>
              </a:solidFill>
            </a:endParaRPr>
          </a:p>
        </p:txBody>
      </p:sp>
      <p:sp>
        <p:nvSpPr>
          <p:cNvPr id="3" name="Espace réservé du contenu 2"/>
          <p:cNvSpPr>
            <a:spLocks noGrp="1"/>
          </p:cNvSpPr>
          <p:nvPr>
            <p:ph idx="1"/>
          </p:nvPr>
        </p:nvSpPr>
        <p:spPr>
          <a:xfrm>
            <a:off x="1115616" y="1340769"/>
            <a:ext cx="7542608" cy="5028282"/>
          </a:xfrm>
        </p:spPr>
        <p:txBody>
          <a:bodyPr rtlCol="0">
            <a:normAutofit fontScale="92500" lnSpcReduction="10000"/>
          </a:bodyPr>
          <a:lstStyle/>
          <a:p>
            <a:pPr fontAlgn="auto">
              <a:spcAft>
                <a:spcPts val="0"/>
              </a:spcAft>
              <a:buFont typeface="Arial" pitchFamily="34" charset="0"/>
              <a:buChar char="•"/>
              <a:defRPr/>
            </a:pPr>
            <a:r>
              <a:rPr lang="hu-HU" dirty="0" smtClean="0">
                <a:solidFill>
                  <a:schemeClr val="tx1">
                    <a:lumMod val="75000"/>
                    <a:lumOff val="25000"/>
                  </a:schemeClr>
                </a:solidFill>
              </a:rPr>
              <a:t>Saját rendezésű versenyek:</a:t>
            </a:r>
          </a:p>
          <a:p>
            <a:pPr lvl="1" fontAlgn="auto">
              <a:spcAft>
                <a:spcPts val="0"/>
              </a:spcAft>
              <a:buFont typeface="Arial" pitchFamily="34" charset="0"/>
              <a:buChar char="•"/>
              <a:defRPr/>
            </a:pPr>
            <a:r>
              <a:rPr lang="hu-HU" dirty="0" smtClean="0">
                <a:solidFill>
                  <a:schemeClr val="tx1">
                    <a:lumMod val="75000"/>
                    <a:lumOff val="25000"/>
                  </a:schemeClr>
                </a:solidFill>
              </a:rPr>
              <a:t>Arany János vers- és prózamondó verseny</a:t>
            </a:r>
          </a:p>
          <a:p>
            <a:pPr lvl="1" fontAlgn="auto">
              <a:spcAft>
                <a:spcPts val="0"/>
              </a:spcAft>
              <a:buFont typeface="Arial" pitchFamily="34" charset="0"/>
              <a:buChar char="•"/>
              <a:defRPr/>
            </a:pPr>
            <a:r>
              <a:rPr lang="hu-HU" dirty="0" smtClean="0">
                <a:solidFill>
                  <a:schemeClr val="tx1">
                    <a:lumMod val="75000"/>
                    <a:lumOff val="25000"/>
                  </a:schemeClr>
                </a:solidFill>
              </a:rPr>
              <a:t>Angol nyelvhasználati verseny</a:t>
            </a:r>
          </a:p>
          <a:p>
            <a:pPr fontAlgn="auto">
              <a:spcAft>
                <a:spcPts val="0"/>
              </a:spcAft>
              <a:buFont typeface="Arial" pitchFamily="34" charset="0"/>
              <a:buChar char="•"/>
              <a:defRPr/>
            </a:pPr>
            <a:r>
              <a:rPr lang="hu-HU" dirty="0" smtClean="0">
                <a:solidFill>
                  <a:schemeClr val="tx1">
                    <a:lumMod val="75000"/>
                    <a:lumOff val="25000"/>
                  </a:schemeClr>
                </a:solidFill>
              </a:rPr>
              <a:t>Nyílt nap az elsősöknek</a:t>
            </a:r>
          </a:p>
          <a:p>
            <a:pPr fontAlgn="auto">
              <a:spcAft>
                <a:spcPts val="0"/>
              </a:spcAft>
              <a:buFont typeface="Arial" pitchFamily="34" charset="0"/>
              <a:buChar char="•"/>
              <a:defRPr/>
            </a:pPr>
            <a:r>
              <a:rPr lang="hu-HU" dirty="0" smtClean="0">
                <a:solidFill>
                  <a:schemeClr val="tx1">
                    <a:lumMod val="75000"/>
                    <a:lumOff val="25000"/>
                  </a:schemeClr>
                </a:solidFill>
              </a:rPr>
              <a:t>Közös programok az óvodával</a:t>
            </a:r>
          </a:p>
          <a:p>
            <a:pPr fontAlgn="auto">
              <a:spcAft>
                <a:spcPts val="0"/>
              </a:spcAft>
              <a:buFont typeface="Arial" pitchFamily="34" charset="0"/>
              <a:buChar char="•"/>
              <a:defRPr/>
            </a:pPr>
            <a:r>
              <a:rPr lang="hu-HU" dirty="0" smtClean="0">
                <a:solidFill>
                  <a:schemeClr val="tx1">
                    <a:lumMod val="75000"/>
                    <a:lumOff val="25000"/>
                  </a:schemeClr>
                </a:solidFill>
              </a:rPr>
              <a:t>Farsang</a:t>
            </a:r>
          </a:p>
          <a:p>
            <a:pPr fontAlgn="auto">
              <a:spcAft>
                <a:spcPts val="0"/>
              </a:spcAft>
              <a:buFont typeface="Arial" pitchFamily="34" charset="0"/>
              <a:buChar char="•"/>
              <a:defRPr/>
            </a:pPr>
            <a:r>
              <a:rPr lang="hu-HU" dirty="0" smtClean="0">
                <a:solidFill>
                  <a:schemeClr val="tx1">
                    <a:lumMod val="75000"/>
                    <a:lumOff val="25000"/>
                  </a:schemeClr>
                </a:solidFill>
              </a:rPr>
              <a:t>Ünnepi megemlékezések</a:t>
            </a:r>
          </a:p>
          <a:p>
            <a:pPr fontAlgn="auto">
              <a:spcAft>
                <a:spcPts val="0"/>
              </a:spcAft>
              <a:buFont typeface="Arial" pitchFamily="34" charset="0"/>
              <a:buChar char="•"/>
              <a:defRPr/>
            </a:pPr>
            <a:r>
              <a:rPr lang="hu-HU" dirty="0" smtClean="0">
                <a:solidFill>
                  <a:schemeClr val="tx1">
                    <a:lumMod val="75000"/>
                    <a:lumOff val="25000"/>
                  </a:schemeClr>
                </a:solidFill>
              </a:rPr>
              <a:t>Arany Gála, Alapítványi bál</a:t>
            </a:r>
          </a:p>
          <a:p>
            <a:pPr fontAlgn="auto">
              <a:spcAft>
                <a:spcPts val="0"/>
              </a:spcAft>
              <a:buFont typeface="Arial" pitchFamily="34" charset="0"/>
              <a:buChar char="•"/>
              <a:defRPr/>
            </a:pPr>
            <a:r>
              <a:rPr lang="hu-HU" dirty="0" smtClean="0">
                <a:solidFill>
                  <a:schemeClr val="tx1">
                    <a:lumMod val="75000"/>
                    <a:lumOff val="25000"/>
                  </a:schemeClr>
                </a:solidFill>
              </a:rPr>
              <a:t>Táborok</a:t>
            </a:r>
          </a:p>
          <a:p>
            <a:pPr fontAlgn="auto">
              <a:spcAft>
                <a:spcPts val="0"/>
              </a:spcAft>
              <a:buFont typeface="Arial" pitchFamily="34" charset="0"/>
              <a:buChar char="•"/>
              <a:defRPr/>
            </a:pPr>
            <a:r>
              <a:rPr lang="hu-HU" dirty="0" smtClean="0">
                <a:solidFill>
                  <a:schemeClr val="tx1">
                    <a:lumMod val="75000"/>
                    <a:lumOff val="25000"/>
                  </a:schemeClr>
                </a:solidFill>
              </a:rPr>
              <a:t>Utazás</a:t>
            </a:r>
            <a:endParaRPr lang="fr-CA" dirty="0" smtClean="0">
              <a:solidFill>
                <a:schemeClr val="tx1">
                  <a:lumMod val="75000"/>
                  <a:lumOff val="25000"/>
                </a:schemeClr>
              </a:solidFill>
            </a:endParaRPr>
          </a:p>
        </p:txBody>
      </p:sp>
      <p:pic>
        <p:nvPicPr>
          <p:cNvPr id="4" name="Kép 3" descr="http://www.aranyj-gy.sulinet.hu/kepek/Adventi%20teadelutan%20az%20ovodasokkal/DSC_001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4293096"/>
            <a:ext cx="3013670" cy="1872208"/>
          </a:xfrm>
          <a:prstGeom prst="rect">
            <a:avLst/>
          </a:prstGeom>
          <a:noFill/>
          <a:ln>
            <a:noFill/>
          </a:ln>
        </p:spPr>
      </p:pic>
      <p:pic>
        <p:nvPicPr>
          <p:cNvPr id="5" name="Kép 4" descr="http://www.aranyj-gy.sulinet.hu/kepek/gala2016/_IMG_1787.jpg"/>
          <p:cNvPicPr/>
          <p:nvPr/>
        </p:nvPicPr>
        <p:blipFill rotWithShape="1">
          <a:blip r:embed="rId4" cstate="print">
            <a:extLst>
              <a:ext uri="{28A0092B-C50C-407E-A947-70E740481C1C}">
                <a14:useLocalDpi xmlns:a14="http://schemas.microsoft.com/office/drawing/2010/main" val="0"/>
              </a:ext>
            </a:extLst>
          </a:blip>
          <a:srcRect t="24471" r="7904" b="1895"/>
          <a:stretch/>
        </p:blipFill>
        <p:spPr bwMode="auto">
          <a:xfrm>
            <a:off x="6404044" y="2413000"/>
            <a:ext cx="2477770" cy="14859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022674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28625" y="332656"/>
            <a:ext cx="8229600" cy="864096"/>
          </a:xfrm>
        </p:spPr>
        <p:txBody>
          <a:bodyPr rtlCol="0">
            <a:normAutofit fontScale="90000"/>
          </a:bodyPr>
          <a:lstStyle/>
          <a:p>
            <a:pPr algn="l" fontAlgn="auto">
              <a:spcAft>
                <a:spcPts val="0"/>
              </a:spcAft>
              <a:defRPr/>
            </a:pPr>
            <a:r>
              <a:rPr lang="hu-HU" dirty="0" smtClean="0">
                <a:solidFill>
                  <a:schemeClr val="tx1">
                    <a:lumMod val="75000"/>
                    <a:lumOff val="25000"/>
                  </a:schemeClr>
                </a:solidFill>
              </a:rPr>
              <a:t/>
            </a:r>
            <a:br>
              <a:rPr lang="hu-HU" dirty="0" smtClean="0">
                <a:solidFill>
                  <a:schemeClr val="tx1">
                    <a:lumMod val="75000"/>
                    <a:lumOff val="25000"/>
                  </a:schemeClr>
                </a:solidFill>
              </a:rPr>
            </a:br>
            <a:r>
              <a:rPr lang="hu-HU" dirty="0">
                <a:solidFill>
                  <a:schemeClr val="tx1">
                    <a:lumMod val="75000"/>
                    <a:lumOff val="25000"/>
                  </a:schemeClr>
                </a:solidFill>
              </a:rPr>
              <a:t> Farsang alsó- felső tagozat                          </a:t>
            </a:r>
            <a:br>
              <a:rPr lang="hu-HU" dirty="0">
                <a:solidFill>
                  <a:schemeClr val="tx1">
                    <a:lumMod val="75000"/>
                    <a:lumOff val="25000"/>
                  </a:schemeClr>
                </a:solidFill>
              </a:rPr>
            </a:br>
            <a:r>
              <a:rPr lang="hu-HU" dirty="0" smtClean="0">
                <a:solidFill>
                  <a:schemeClr val="tx1">
                    <a:lumMod val="75000"/>
                    <a:lumOff val="25000"/>
                  </a:schemeClr>
                </a:solidFill>
              </a:rPr>
              <a:t>tagozat</a:t>
            </a:r>
            <a:endParaRPr lang="fr-CA" dirty="0" smtClean="0">
              <a:solidFill>
                <a:schemeClr val="tx1">
                  <a:lumMod val="75000"/>
                  <a:lumOff val="25000"/>
                </a:schemeClr>
              </a:solidFill>
            </a:endParaRPr>
          </a:p>
        </p:txBody>
      </p:sp>
      <p:pic>
        <p:nvPicPr>
          <p:cNvPr id="8" name="Kép 7" descr="F:\judit\alsós farsang\_IMG_4292.JPG"/>
          <p:cNvPicPr/>
          <p:nvPr/>
        </p:nvPicPr>
        <p:blipFill rotWithShape="1">
          <a:blip r:embed="rId3" cstate="print">
            <a:extLst>
              <a:ext uri="{28A0092B-C50C-407E-A947-70E740481C1C}">
                <a14:useLocalDpi xmlns:a14="http://schemas.microsoft.com/office/drawing/2010/main" val="0"/>
              </a:ext>
            </a:extLst>
          </a:blip>
          <a:srcRect b="5928"/>
          <a:stretch/>
        </p:blipFill>
        <p:spPr bwMode="auto">
          <a:xfrm>
            <a:off x="350982" y="1752889"/>
            <a:ext cx="3410024" cy="2324183"/>
          </a:xfrm>
          <a:prstGeom prst="rect">
            <a:avLst/>
          </a:prstGeom>
          <a:noFill/>
          <a:ln>
            <a:noFill/>
          </a:ln>
          <a:extLst>
            <a:ext uri="{53640926-AAD7-44D8-BBD7-CCE9431645EC}">
              <a14:shadowObscured xmlns:a14="http://schemas.microsoft.com/office/drawing/2010/main"/>
            </a:ext>
          </a:extLst>
        </p:spPr>
      </p:pic>
      <p:pic>
        <p:nvPicPr>
          <p:cNvPr id="10" name="Kép 9" descr="D:\nyilt naphoz\farsang\51929222_1686310061468498_6533885261518995456_o.jpg"/>
          <p:cNvPicPr/>
          <p:nvPr/>
        </p:nvPicPr>
        <p:blipFill rotWithShape="1">
          <a:blip r:embed="rId4" cstate="print">
            <a:extLst>
              <a:ext uri="{28A0092B-C50C-407E-A947-70E740481C1C}">
                <a14:useLocalDpi xmlns:a14="http://schemas.microsoft.com/office/drawing/2010/main" val="0"/>
              </a:ext>
            </a:extLst>
          </a:blip>
          <a:srcRect l="3421" r="2081" b="8356"/>
          <a:stretch/>
        </p:blipFill>
        <p:spPr bwMode="auto">
          <a:xfrm>
            <a:off x="4294042" y="4280941"/>
            <a:ext cx="4360239" cy="2395304"/>
          </a:xfrm>
          <a:prstGeom prst="rect">
            <a:avLst/>
          </a:prstGeom>
          <a:noFill/>
          <a:ln>
            <a:noFill/>
          </a:ln>
          <a:extLst>
            <a:ext uri="{53640926-AAD7-44D8-BBD7-CCE9431645EC}">
              <a14:shadowObscured xmlns:a14="http://schemas.microsoft.com/office/drawing/2010/main"/>
            </a:ext>
          </a:extLst>
        </p:spPr>
      </p:pic>
      <p:pic>
        <p:nvPicPr>
          <p:cNvPr id="11" name="Kép 10"/>
          <p:cNvPicPr>
            <a:picLocks noChangeAspect="1"/>
          </p:cNvPicPr>
          <p:nvPr/>
        </p:nvPicPr>
        <p:blipFill rotWithShape="1">
          <a:blip r:embed="rId5" cstate="print">
            <a:extLst>
              <a:ext uri="{28A0092B-C50C-407E-A947-70E740481C1C}">
                <a14:useLocalDpi xmlns:a14="http://schemas.microsoft.com/office/drawing/2010/main" val="0"/>
              </a:ext>
            </a:extLst>
          </a:blip>
          <a:srcRect t="10009" r="5190"/>
          <a:stretch/>
        </p:blipFill>
        <p:spPr>
          <a:xfrm>
            <a:off x="350982" y="4248727"/>
            <a:ext cx="3410024" cy="2427518"/>
          </a:xfrm>
          <a:prstGeom prst="rect">
            <a:avLst/>
          </a:prstGeom>
        </p:spPr>
      </p:pic>
      <p:pic>
        <p:nvPicPr>
          <p:cNvPr id="13" name="Tartalom helye 12" descr="D:\nyilt naphoz\farsang also\_IMG_7812.JPG"/>
          <p:cNvPicPr>
            <a:picLocks noGrp="1"/>
          </p:cNvPicPr>
          <p:nvPr>
            <p:ph idx="1"/>
          </p:nvPr>
        </p:nvPicPr>
        <p:blipFill rotWithShape="1">
          <a:blip r:embed="rId6" cstate="print">
            <a:extLst>
              <a:ext uri="{28A0092B-C50C-407E-A947-70E740481C1C}">
                <a14:useLocalDpi xmlns:a14="http://schemas.microsoft.com/office/drawing/2010/main" val="0"/>
              </a:ext>
            </a:extLst>
          </a:blip>
          <a:srcRect l="6638" t="5970" r="2593" b="7202"/>
          <a:stretch/>
        </p:blipFill>
        <p:spPr bwMode="auto">
          <a:xfrm>
            <a:off x="4286510" y="1781130"/>
            <a:ext cx="3532696" cy="2295942"/>
          </a:xfrm>
          <a:prstGeom prst="rect">
            <a:avLst/>
          </a:prstGeom>
          <a:noFill/>
          <a:ln>
            <a:noFill/>
          </a:ln>
          <a:extLst>
            <a:ext uri="{53640926-AAD7-44D8-BBD7-CCE9431645EC}">
              <a14:shadowObscured xmlns:a14="http://schemas.microsoft.com/office/drawing/2010/main"/>
            </a:ext>
          </a:extLst>
        </p:spPr>
      </p:pic>
      <p:pic>
        <p:nvPicPr>
          <p:cNvPr id="3" name="Kép 2"/>
          <p:cNvPicPr>
            <a:picLocks noChangeAspect="1"/>
          </p:cNvPicPr>
          <p:nvPr/>
        </p:nvPicPr>
        <p:blipFill rotWithShape="1">
          <a:blip r:embed="rId7" cstate="print">
            <a:extLst>
              <a:ext uri="{28A0092B-C50C-407E-A947-70E740481C1C}">
                <a14:useLocalDpi xmlns:a14="http://schemas.microsoft.com/office/drawing/2010/main" val="0"/>
              </a:ext>
            </a:extLst>
          </a:blip>
          <a:srcRect l="-2996" t="-17949" r="2996" b="17949"/>
          <a:stretch/>
        </p:blipFill>
        <p:spPr>
          <a:xfrm>
            <a:off x="6255023" y="-202928"/>
            <a:ext cx="2403202" cy="4282145"/>
          </a:xfrm>
          <a:prstGeom prst="rect">
            <a:avLst/>
          </a:prstGeom>
        </p:spPr>
      </p:pic>
    </p:spTree>
    <p:extLst>
      <p:ext uri="{BB962C8B-B14F-4D97-AF65-F5344CB8AC3E}">
        <p14:creationId xmlns:p14="http://schemas.microsoft.com/office/powerpoint/2010/main" val="76697702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28625" y="285750"/>
            <a:ext cx="8229600" cy="1143000"/>
          </a:xfrm>
        </p:spPr>
        <p:txBody>
          <a:bodyPr rtlCol="0">
            <a:normAutofit/>
          </a:bodyPr>
          <a:lstStyle/>
          <a:p>
            <a:pPr fontAlgn="auto">
              <a:spcAft>
                <a:spcPts val="0"/>
              </a:spcAft>
              <a:defRPr/>
            </a:pPr>
            <a:r>
              <a:rPr lang="hu-HU" dirty="0" smtClean="0">
                <a:solidFill>
                  <a:schemeClr val="tx1">
                    <a:lumMod val="75000"/>
                    <a:lumOff val="25000"/>
                  </a:schemeClr>
                </a:solidFill>
              </a:rPr>
              <a:t>Ünnepi megemlékezések</a:t>
            </a:r>
            <a:endParaRPr lang="fr-CA" dirty="0" smtClean="0">
              <a:solidFill>
                <a:schemeClr val="tx1">
                  <a:lumMod val="75000"/>
                  <a:lumOff val="25000"/>
                </a:schemeClr>
              </a:solidFill>
            </a:endParaRPr>
          </a:p>
        </p:txBody>
      </p:sp>
      <p:pic>
        <p:nvPicPr>
          <p:cNvPr id="9" name="Kép 8" descr="D:\nyilt naphoz\marcius 15\03.15_foto\DSCN1203.JPG"/>
          <p:cNvPicPr/>
          <p:nvPr/>
        </p:nvPicPr>
        <p:blipFill rotWithShape="1">
          <a:blip r:embed="rId3" cstate="print">
            <a:extLst>
              <a:ext uri="{28A0092B-C50C-407E-A947-70E740481C1C}">
                <a14:useLocalDpi xmlns:a14="http://schemas.microsoft.com/office/drawing/2010/main" val="0"/>
              </a:ext>
            </a:extLst>
          </a:blip>
          <a:srcRect t="13174" b="-120"/>
          <a:stretch/>
        </p:blipFill>
        <p:spPr bwMode="auto">
          <a:xfrm>
            <a:off x="611560" y="3861048"/>
            <a:ext cx="3711327" cy="2736304"/>
          </a:xfrm>
          <a:prstGeom prst="rect">
            <a:avLst/>
          </a:prstGeom>
          <a:noFill/>
          <a:ln>
            <a:noFill/>
          </a:ln>
        </p:spPr>
      </p:pic>
      <p:pic>
        <p:nvPicPr>
          <p:cNvPr id="10" name="Tartalom helye 9" descr="D:\nyilt naphoz\marcius 15\03.15_foto\DSCN1256.JPG"/>
          <p:cNvPicPr>
            <a:picLocks noGrp="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5220072" y="3861048"/>
            <a:ext cx="3234573" cy="2733003"/>
          </a:xfrm>
          <a:prstGeom prst="rect">
            <a:avLst/>
          </a:prstGeom>
          <a:noFill/>
          <a:ln>
            <a:noFill/>
          </a:ln>
        </p:spPr>
      </p:pic>
      <p:pic>
        <p:nvPicPr>
          <p:cNvPr id="7" name="Kép 6" descr="D:\2020_21\Képek\IMG_5006.JPG"/>
          <p:cNvPicPr/>
          <p:nvPr/>
        </p:nvPicPr>
        <p:blipFill rotWithShape="1">
          <a:blip r:embed="rId5" cstate="print">
            <a:extLst>
              <a:ext uri="{28A0092B-C50C-407E-A947-70E740481C1C}">
                <a14:useLocalDpi xmlns:a14="http://schemas.microsoft.com/office/drawing/2010/main" val="0"/>
              </a:ext>
            </a:extLst>
          </a:blip>
          <a:srcRect l="2931" t="19373" r="4117" b="15985"/>
          <a:stretch/>
        </p:blipFill>
        <p:spPr bwMode="auto">
          <a:xfrm>
            <a:off x="2267744" y="1196752"/>
            <a:ext cx="4422477" cy="252625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945319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28625" y="285750"/>
            <a:ext cx="8229600" cy="1143000"/>
          </a:xfrm>
        </p:spPr>
        <p:txBody>
          <a:bodyPr rtlCol="0">
            <a:normAutofit/>
          </a:bodyPr>
          <a:lstStyle/>
          <a:p>
            <a:pPr fontAlgn="auto">
              <a:spcAft>
                <a:spcPts val="0"/>
              </a:spcAft>
              <a:defRPr/>
            </a:pPr>
            <a:r>
              <a:rPr lang="hu-HU" dirty="0" smtClean="0">
                <a:solidFill>
                  <a:schemeClr val="tx1">
                    <a:lumMod val="75000"/>
                    <a:lumOff val="25000"/>
                  </a:schemeClr>
                </a:solidFill>
              </a:rPr>
              <a:t>Alapítványi bál</a:t>
            </a:r>
            <a:endParaRPr lang="fr-CA" dirty="0" smtClean="0">
              <a:solidFill>
                <a:schemeClr val="tx1">
                  <a:lumMod val="75000"/>
                  <a:lumOff val="25000"/>
                </a:schemeClr>
              </a:solidFill>
            </a:endParaRPr>
          </a:p>
        </p:txBody>
      </p:sp>
      <p:pic>
        <p:nvPicPr>
          <p:cNvPr id="4" name="Picture 6"/>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899592" y="1844824"/>
            <a:ext cx="2859578" cy="4276898"/>
          </a:xfrm>
          <a:noFill/>
        </p:spPr>
      </p:pic>
      <p:pic>
        <p:nvPicPr>
          <p:cNvPr id="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4427984" y="1671885"/>
            <a:ext cx="3456384" cy="2302587"/>
          </a:xfrm>
          <a:prstGeom prst="rect">
            <a:avLst/>
          </a:prstGeom>
          <a:noFill/>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4427984" y="4149080"/>
            <a:ext cx="3456384" cy="2284344"/>
          </a:xfrm>
          <a:prstGeom prst="rect">
            <a:avLst/>
          </a:prstGeom>
          <a:noFill/>
        </p:spPr>
      </p:pic>
    </p:spTree>
    <p:extLst>
      <p:ext uri="{BB962C8B-B14F-4D97-AF65-F5344CB8AC3E}">
        <p14:creationId xmlns:p14="http://schemas.microsoft.com/office/powerpoint/2010/main" val="213392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3"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1500"/>
                            </p:stCondLst>
                            <p:childTnLst>
                              <p:par>
                                <p:cTn id="15" presetID="2" presetClass="entr" presetSubtype="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28625" y="116632"/>
            <a:ext cx="8229600" cy="648072"/>
          </a:xfrm>
        </p:spPr>
        <p:txBody>
          <a:bodyPr rtlCol="0">
            <a:normAutofit fontScale="90000"/>
          </a:bodyPr>
          <a:lstStyle/>
          <a:p>
            <a:pPr fontAlgn="auto">
              <a:spcAft>
                <a:spcPts val="0"/>
              </a:spcAft>
              <a:defRPr/>
            </a:pPr>
            <a:r>
              <a:rPr lang="hu-HU" dirty="0" smtClean="0">
                <a:solidFill>
                  <a:schemeClr val="tx1">
                    <a:lumMod val="75000"/>
                    <a:lumOff val="25000"/>
                  </a:schemeClr>
                </a:solidFill>
              </a:rPr>
              <a:t>Arany Gála </a:t>
            </a:r>
            <a:endParaRPr lang="fr-CA" dirty="0" smtClean="0">
              <a:solidFill>
                <a:schemeClr val="tx1">
                  <a:lumMod val="75000"/>
                  <a:lumOff val="25000"/>
                </a:schemeClr>
              </a:solidFill>
            </a:endParaRPr>
          </a:p>
        </p:txBody>
      </p:sp>
      <p:pic>
        <p:nvPicPr>
          <p:cNvPr id="8" name="Picture 2"/>
          <p:cNvPicPr/>
          <p:nvPr/>
        </p:nvPicPr>
        <p:blipFill rotWithShape="1">
          <a:blip r:embed="rId3">
            <a:extLst>
              <a:ext uri="{28A0092B-C50C-407E-A947-70E740481C1C}">
                <a14:useLocalDpi xmlns:a14="http://schemas.microsoft.com/office/drawing/2010/main" val="0"/>
              </a:ext>
            </a:extLst>
          </a:blip>
          <a:srcRect t="4969" r="5876" b="10559"/>
          <a:stretch/>
        </p:blipFill>
        <p:spPr bwMode="auto">
          <a:xfrm>
            <a:off x="755576" y="3284984"/>
            <a:ext cx="5415915" cy="2733040"/>
          </a:xfrm>
          <a:prstGeom prst="rect">
            <a:avLst/>
          </a:prstGeom>
          <a:noFill/>
          <a:ln>
            <a:noFill/>
          </a:ln>
          <a:extLst>
            <a:ext uri="{53640926-AAD7-44D8-BBD7-CCE9431645EC}">
              <a14:shadowObscured xmlns:a14="http://schemas.microsoft.com/office/drawing/2010/main"/>
            </a:ext>
          </a:extLst>
        </p:spPr>
      </p:pic>
      <p:pic>
        <p:nvPicPr>
          <p:cNvPr id="5124" name="Picture 4" descr="Arany Gála próba 201617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050" y="836712"/>
            <a:ext cx="7747113" cy="5810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3531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28625" y="116632"/>
            <a:ext cx="8229600" cy="648072"/>
          </a:xfrm>
        </p:spPr>
        <p:txBody>
          <a:bodyPr rtlCol="0">
            <a:normAutofit fontScale="90000"/>
          </a:bodyPr>
          <a:lstStyle/>
          <a:p>
            <a:pPr fontAlgn="auto">
              <a:spcAft>
                <a:spcPts val="0"/>
              </a:spcAft>
              <a:defRPr/>
            </a:pPr>
            <a:r>
              <a:rPr lang="hu-HU" dirty="0" smtClean="0">
                <a:solidFill>
                  <a:schemeClr val="tx1">
                    <a:lumMod val="75000"/>
                    <a:lumOff val="25000"/>
                  </a:schemeClr>
                </a:solidFill>
              </a:rPr>
              <a:t>Arany Gála </a:t>
            </a:r>
            <a:endParaRPr lang="fr-CA" dirty="0" smtClean="0">
              <a:solidFill>
                <a:schemeClr val="tx1">
                  <a:lumMod val="75000"/>
                  <a:lumOff val="25000"/>
                </a:schemeClr>
              </a:solidFill>
            </a:endParaRPr>
          </a:p>
        </p:txBody>
      </p:sp>
      <p:pic>
        <p:nvPicPr>
          <p:cNvPr id="3" name="Kép 2"/>
          <p:cNvPicPr>
            <a:picLocks noChangeAspect="1"/>
          </p:cNvPicPr>
          <p:nvPr/>
        </p:nvPicPr>
        <p:blipFill rotWithShape="1">
          <a:blip r:embed="rId3" cstate="print">
            <a:extLst>
              <a:ext uri="{28A0092B-C50C-407E-A947-70E740481C1C}">
                <a14:useLocalDpi xmlns:a14="http://schemas.microsoft.com/office/drawing/2010/main" val="0"/>
              </a:ext>
            </a:extLst>
          </a:blip>
          <a:srcRect b="21651"/>
          <a:stretch/>
        </p:blipFill>
        <p:spPr>
          <a:xfrm>
            <a:off x="0" y="1772816"/>
            <a:ext cx="9144000" cy="4776192"/>
          </a:xfrm>
          <a:prstGeom prst="rect">
            <a:avLst/>
          </a:prstGeom>
        </p:spPr>
      </p:pic>
    </p:spTree>
    <p:extLst>
      <p:ext uri="{BB962C8B-B14F-4D97-AF65-F5344CB8AC3E}">
        <p14:creationId xmlns:p14="http://schemas.microsoft.com/office/powerpoint/2010/main" val="4493787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28625" y="285750"/>
            <a:ext cx="8229600" cy="1143000"/>
          </a:xfrm>
        </p:spPr>
        <p:txBody>
          <a:bodyPr rtlCol="0">
            <a:normAutofit/>
          </a:bodyPr>
          <a:lstStyle/>
          <a:p>
            <a:pPr algn="l" fontAlgn="auto">
              <a:spcAft>
                <a:spcPts val="0"/>
              </a:spcAft>
              <a:defRPr/>
            </a:pPr>
            <a:r>
              <a:rPr lang="hu-HU" dirty="0" smtClean="0">
                <a:solidFill>
                  <a:schemeClr val="tx1">
                    <a:lumMod val="75000"/>
                    <a:lumOff val="25000"/>
                  </a:schemeClr>
                </a:solidFill>
              </a:rPr>
              <a:t>            Táborok</a:t>
            </a:r>
            <a:endParaRPr lang="fr-CA" dirty="0" smtClean="0">
              <a:solidFill>
                <a:schemeClr val="tx1">
                  <a:lumMod val="75000"/>
                  <a:lumOff val="25000"/>
                </a:schemeClr>
              </a:solidFill>
            </a:endParaRPr>
          </a:p>
        </p:txBody>
      </p:sp>
      <p:sp>
        <p:nvSpPr>
          <p:cNvPr id="3" name="Espace réservé du contenu 2"/>
          <p:cNvSpPr>
            <a:spLocks noGrp="1"/>
          </p:cNvSpPr>
          <p:nvPr>
            <p:ph idx="1"/>
          </p:nvPr>
        </p:nvSpPr>
        <p:spPr>
          <a:xfrm>
            <a:off x="428625" y="1611313"/>
            <a:ext cx="8229600" cy="4757737"/>
          </a:xfrm>
        </p:spPr>
        <p:txBody>
          <a:bodyPr rtlCol="0">
            <a:normAutofit/>
          </a:bodyPr>
          <a:lstStyle/>
          <a:p>
            <a:pPr fontAlgn="auto">
              <a:spcAft>
                <a:spcPts val="0"/>
              </a:spcAft>
              <a:buFont typeface="Arial" pitchFamily="34" charset="0"/>
              <a:buChar char="•"/>
              <a:defRPr/>
            </a:pPr>
            <a:r>
              <a:rPr lang="hu-HU" dirty="0" smtClean="0">
                <a:solidFill>
                  <a:schemeClr val="tx1">
                    <a:lumMod val="75000"/>
                    <a:lumOff val="25000"/>
                  </a:schemeClr>
                </a:solidFill>
              </a:rPr>
              <a:t>Arany-tábor</a:t>
            </a:r>
          </a:p>
          <a:p>
            <a:pPr fontAlgn="auto">
              <a:spcAft>
                <a:spcPts val="0"/>
              </a:spcAft>
              <a:buFont typeface="Arial" pitchFamily="34" charset="0"/>
              <a:buChar char="•"/>
              <a:defRPr/>
            </a:pPr>
            <a:r>
              <a:rPr lang="hu-HU" dirty="0" smtClean="0">
                <a:solidFill>
                  <a:schemeClr val="tx1">
                    <a:lumMod val="75000"/>
                    <a:lumOff val="25000"/>
                  </a:schemeClr>
                </a:solidFill>
              </a:rPr>
              <a:t>Tehetségtábor</a:t>
            </a:r>
          </a:p>
          <a:p>
            <a:pPr fontAlgn="auto">
              <a:spcAft>
                <a:spcPts val="0"/>
              </a:spcAft>
              <a:buFont typeface="Arial" pitchFamily="34" charset="0"/>
              <a:buChar char="•"/>
              <a:defRPr/>
            </a:pPr>
            <a:r>
              <a:rPr lang="hu-HU" dirty="0" smtClean="0">
                <a:solidFill>
                  <a:schemeClr val="tx1">
                    <a:lumMod val="75000"/>
                    <a:lumOff val="25000"/>
                  </a:schemeClr>
                </a:solidFill>
              </a:rPr>
              <a:t>Napközis tábor</a:t>
            </a:r>
          </a:p>
          <a:p>
            <a:pPr fontAlgn="auto">
              <a:spcAft>
                <a:spcPts val="0"/>
              </a:spcAft>
              <a:buFont typeface="Arial" pitchFamily="34" charset="0"/>
              <a:buChar char="•"/>
              <a:defRPr/>
            </a:pPr>
            <a:r>
              <a:rPr lang="hu-HU" dirty="0" smtClean="0">
                <a:solidFill>
                  <a:schemeClr val="tx1">
                    <a:lumMod val="75000"/>
                    <a:lumOff val="25000"/>
                  </a:schemeClr>
                </a:solidFill>
              </a:rPr>
              <a:t>Erdei iskola</a:t>
            </a:r>
          </a:p>
          <a:p>
            <a:pPr fontAlgn="auto">
              <a:spcAft>
                <a:spcPts val="0"/>
              </a:spcAft>
              <a:buFont typeface="Arial" pitchFamily="34" charset="0"/>
              <a:buChar char="•"/>
              <a:defRPr/>
            </a:pPr>
            <a:r>
              <a:rPr lang="hu-HU" dirty="0" smtClean="0">
                <a:solidFill>
                  <a:schemeClr val="tx1">
                    <a:lumMod val="75000"/>
                    <a:lumOff val="25000"/>
                  </a:schemeClr>
                </a:solidFill>
              </a:rPr>
              <a:t>Határtalanul</a:t>
            </a:r>
          </a:p>
          <a:p>
            <a:pPr fontAlgn="auto">
              <a:spcAft>
                <a:spcPts val="0"/>
              </a:spcAft>
              <a:buFont typeface="Arial" pitchFamily="34" charset="0"/>
              <a:buChar char="•"/>
              <a:defRPr/>
            </a:pPr>
            <a:endParaRPr lang="fr-CA" dirty="0" smtClean="0">
              <a:solidFill>
                <a:schemeClr val="tx1">
                  <a:lumMod val="75000"/>
                  <a:lumOff val="25000"/>
                </a:schemeClr>
              </a:solidFill>
            </a:endParaRPr>
          </a:p>
        </p:txBody>
      </p:sp>
      <p:pic>
        <p:nvPicPr>
          <p:cNvPr id="4" name="Kép 3" descr="F:\judit\aranytábor\_20160704_10265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9460" y="215548"/>
            <a:ext cx="3754755" cy="2250440"/>
          </a:xfrm>
          <a:prstGeom prst="rect">
            <a:avLst/>
          </a:prstGeom>
          <a:noFill/>
          <a:ln>
            <a:noFill/>
          </a:ln>
        </p:spPr>
      </p:pic>
      <p:pic>
        <p:nvPicPr>
          <p:cNvPr id="4098" name="Picture 2" descr="F:\judit\aranytábor\_20160708_1057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1274" y="2249884"/>
            <a:ext cx="2582941" cy="4369780"/>
          </a:xfrm>
          <a:prstGeom prst="rect">
            <a:avLst/>
          </a:prstGeom>
          <a:noFill/>
          <a:extLst>
            <a:ext uri="{909E8E84-426E-40DD-AFC4-6F175D3DCCD1}">
              <a14:hiddenFill xmlns:a14="http://schemas.microsoft.com/office/drawing/2010/main">
                <a:solidFill>
                  <a:srgbClr val="FFFFFF"/>
                </a:solidFill>
              </a14:hiddenFill>
            </a:ext>
          </a:extLst>
        </p:spPr>
      </p:pic>
      <p:pic>
        <p:nvPicPr>
          <p:cNvPr id="6" name="Kép 5" descr="F:\judit\aranytábor\_20160708_142833.jpg"/>
          <p:cNvPicPr/>
          <p:nvPr/>
        </p:nvPicPr>
        <p:blipFill rotWithShape="1">
          <a:blip r:embed="rId5" cstate="print">
            <a:extLst>
              <a:ext uri="{28A0092B-C50C-407E-A947-70E740481C1C}">
                <a14:useLocalDpi xmlns:a14="http://schemas.microsoft.com/office/drawing/2010/main" val="0"/>
              </a:ext>
            </a:extLst>
          </a:blip>
          <a:srcRect l="12042" t="9026"/>
          <a:stretch/>
        </p:blipFill>
        <p:spPr bwMode="auto">
          <a:xfrm>
            <a:off x="2892693" y="4365104"/>
            <a:ext cx="3608581" cy="2254560"/>
          </a:xfrm>
          <a:prstGeom prst="rect">
            <a:avLst/>
          </a:prstGeom>
          <a:noFill/>
          <a:ln>
            <a:noFill/>
          </a:ln>
          <a:extLst>
            <a:ext uri="{53640926-AAD7-44D8-BBD7-CCE9431645EC}">
              <a14:shadowObscured xmlns:a14="http://schemas.microsoft.com/office/drawing/2010/main"/>
            </a:ext>
          </a:extLst>
        </p:spPr>
      </p:pic>
      <p:pic>
        <p:nvPicPr>
          <p:cNvPr id="7" name="Kép 6" descr="F:\judit\aranytábor\_20160704_102822.jpg"/>
          <p:cNvPicPr/>
          <p:nvPr/>
        </p:nvPicPr>
        <p:blipFill rotWithShape="1">
          <a:blip r:embed="rId6" cstate="print">
            <a:extLst>
              <a:ext uri="{28A0092B-C50C-407E-A947-70E740481C1C}">
                <a14:useLocalDpi xmlns:a14="http://schemas.microsoft.com/office/drawing/2010/main" val="0"/>
              </a:ext>
            </a:extLst>
          </a:blip>
          <a:srcRect l="8739" t="11937" r="7168"/>
          <a:stretch/>
        </p:blipFill>
        <p:spPr bwMode="auto">
          <a:xfrm>
            <a:off x="3347864" y="2373796"/>
            <a:ext cx="3153410" cy="197929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32427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357438" y="274638"/>
            <a:ext cx="6329362" cy="850106"/>
          </a:xfrm>
        </p:spPr>
        <p:txBody>
          <a:bodyPr rtlCol="0">
            <a:normAutofit/>
          </a:bodyPr>
          <a:lstStyle/>
          <a:p>
            <a:pPr algn="l" fontAlgn="auto">
              <a:spcAft>
                <a:spcPts val="0"/>
              </a:spcAft>
              <a:defRPr/>
            </a:pPr>
            <a:r>
              <a:rPr lang="hu-HU" sz="4000" dirty="0" smtClean="0">
                <a:solidFill>
                  <a:srgbClr val="FF0000"/>
                </a:solidFill>
              </a:rPr>
              <a:t>         …..és a felnőttek.</a:t>
            </a:r>
            <a:endParaRPr lang="fr-CA" sz="4000" dirty="0" smtClean="0">
              <a:solidFill>
                <a:srgbClr val="FF0000"/>
              </a:solidFill>
            </a:endParaRPr>
          </a:p>
        </p:txBody>
      </p:sp>
      <p:sp>
        <p:nvSpPr>
          <p:cNvPr id="3" name="Espace réservé du contenu 2"/>
          <p:cNvSpPr>
            <a:spLocks noGrp="1"/>
          </p:cNvSpPr>
          <p:nvPr>
            <p:ph idx="1"/>
          </p:nvPr>
        </p:nvSpPr>
        <p:spPr>
          <a:xfrm>
            <a:off x="601636" y="931621"/>
            <a:ext cx="5040560" cy="4857403"/>
          </a:xfrm>
        </p:spPr>
        <p:txBody>
          <a:bodyPr rtlCol="0">
            <a:noAutofit/>
          </a:bodyPr>
          <a:lstStyle/>
          <a:p>
            <a:pPr marL="0" indent="0">
              <a:buNone/>
            </a:pPr>
            <a:r>
              <a:rPr lang="hu-HU" altLang="hu-HU" sz="1600" b="1" dirty="0" smtClean="0">
                <a:latin typeface="Comic Sans MS" panose="030F0702030302020204" pitchFamily="66" charset="0"/>
              </a:rPr>
              <a:t>44 pedagógus, </a:t>
            </a:r>
            <a:r>
              <a:rPr lang="hu-HU" altLang="hu-HU" sz="1600" b="1" dirty="0">
                <a:latin typeface="Comic Sans MS" panose="030F0702030302020204" pitchFamily="66" charset="0"/>
              </a:rPr>
              <a:t/>
            </a:r>
            <a:br>
              <a:rPr lang="hu-HU" altLang="hu-HU" sz="1600" b="1" dirty="0">
                <a:latin typeface="Comic Sans MS" panose="030F0702030302020204" pitchFamily="66" charset="0"/>
              </a:rPr>
            </a:br>
            <a:r>
              <a:rPr lang="hu-HU" altLang="hu-HU" sz="1600" b="1" dirty="0">
                <a:latin typeface="Comic Sans MS" panose="030F0702030302020204" pitchFamily="66" charset="0"/>
              </a:rPr>
              <a:t>2 </a:t>
            </a:r>
            <a:r>
              <a:rPr lang="hu-HU" altLang="hu-HU" sz="1600" b="1" dirty="0" smtClean="0">
                <a:latin typeface="Comic Sans MS" panose="030F0702030302020204" pitchFamily="66" charset="0"/>
              </a:rPr>
              <a:t>iskolatitkár, 1 rendszergazda, </a:t>
            </a:r>
            <a:br>
              <a:rPr lang="hu-HU" altLang="hu-HU" sz="1600" b="1" dirty="0" smtClean="0">
                <a:latin typeface="Comic Sans MS" panose="030F0702030302020204" pitchFamily="66" charset="0"/>
              </a:rPr>
            </a:br>
            <a:r>
              <a:rPr lang="hu-HU" altLang="hu-HU" sz="1600" b="1" dirty="0" smtClean="0">
                <a:latin typeface="Comic Sans MS" panose="030F0702030302020204" pitchFamily="66" charset="0"/>
              </a:rPr>
              <a:t>2 </a:t>
            </a:r>
            <a:r>
              <a:rPr lang="hu-HU" altLang="hu-HU" sz="1600" b="1" dirty="0">
                <a:latin typeface="Comic Sans MS" panose="030F0702030302020204" pitchFamily="66" charset="0"/>
              </a:rPr>
              <a:t>pedagógiai asszisztens, és </a:t>
            </a:r>
            <a:r>
              <a:rPr lang="hu-HU" altLang="hu-HU" sz="1600" b="1" dirty="0" smtClean="0">
                <a:latin typeface="Comic Sans MS" panose="030F0702030302020204" pitchFamily="66" charset="0"/>
              </a:rPr>
              <a:t/>
            </a:r>
            <a:br>
              <a:rPr lang="hu-HU" altLang="hu-HU" sz="1600" b="1" dirty="0" smtClean="0">
                <a:latin typeface="Comic Sans MS" panose="030F0702030302020204" pitchFamily="66" charset="0"/>
              </a:rPr>
            </a:br>
            <a:r>
              <a:rPr lang="hu-HU" altLang="hu-HU" sz="1600" b="1" dirty="0" smtClean="0">
                <a:latin typeface="Comic Sans MS" panose="030F0702030302020204" pitchFamily="66" charset="0"/>
              </a:rPr>
              <a:t>7 technikai dolgozó</a:t>
            </a:r>
          </a:p>
          <a:p>
            <a:r>
              <a:rPr lang="hu-HU" altLang="hu-HU" sz="1600" b="1" dirty="0" smtClean="0">
                <a:latin typeface="Comic Sans MS" panose="030F0702030302020204" pitchFamily="66" charset="0"/>
              </a:rPr>
              <a:t>teljes szakos ellátottság, </a:t>
            </a:r>
          </a:p>
          <a:p>
            <a:r>
              <a:rPr lang="hu-HU" altLang="hu-HU" sz="1600" b="1" dirty="0" smtClean="0">
                <a:latin typeface="Comic Sans MS" panose="030F0702030302020204" pitchFamily="66" charset="0"/>
              </a:rPr>
              <a:t>speciális szakemberek</a:t>
            </a:r>
            <a:r>
              <a:rPr lang="hu-HU" altLang="hu-HU" sz="1400" dirty="0" smtClean="0">
                <a:latin typeface="Comic Sans MS" panose="030F0702030302020204" pitchFamily="66" charset="0"/>
              </a:rPr>
              <a:t>                          </a:t>
            </a:r>
          </a:p>
          <a:p>
            <a:pPr lvl="1"/>
            <a:r>
              <a:rPr lang="hu-HU" altLang="hu-HU" sz="1400" dirty="0" smtClean="0">
                <a:latin typeface="Comic Sans MS" panose="030F0702030302020204" pitchFamily="66" charset="0"/>
              </a:rPr>
              <a:t>tánc- és drámapedagógus,</a:t>
            </a:r>
          </a:p>
          <a:p>
            <a:pPr lvl="1"/>
            <a:r>
              <a:rPr lang="hu-HU" altLang="hu-HU" sz="1400" dirty="0" smtClean="0">
                <a:latin typeface="Comic Sans MS" panose="030F0702030302020204" pitchFamily="66" charset="0"/>
              </a:rPr>
              <a:t>táncpedagógus, </a:t>
            </a:r>
          </a:p>
          <a:p>
            <a:pPr lvl="1"/>
            <a:r>
              <a:rPr lang="hu-HU" altLang="hu-HU" sz="1400" dirty="0" smtClean="0">
                <a:latin typeface="Comic Sans MS" panose="030F0702030302020204" pitchFamily="66" charset="0"/>
              </a:rPr>
              <a:t>nevelőtanár,   </a:t>
            </a:r>
          </a:p>
          <a:p>
            <a:pPr lvl="1"/>
            <a:r>
              <a:rPr lang="hu-HU" altLang="hu-HU" sz="1400" dirty="0" smtClean="0">
                <a:latin typeface="Comic Sans MS" panose="030F0702030302020204" pitchFamily="66" charset="0"/>
              </a:rPr>
              <a:t>mozgókép- és médiakultúra tanár, </a:t>
            </a:r>
          </a:p>
          <a:p>
            <a:pPr lvl="1"/>
            <a:r>
              <a:rPr lang="hu-HU" altLang="hu-HU" sz="1400" dirty="0" smtClean="0">
                <a:latin typeface="Comic Sans MS" panose="030F0702030302020204" pitchFamily="66" charset="0"/>
              </a:rPr>
              <a:t>etnográfus,   </a:t>
            </a:r>
          </a:p>
          <a:p>
            <a:pPr lvl="1"/>
            <a:r>
              <a:rPr lang="hu-HU" altLang="hu-HU" sz="1400" dirty="0" smtClean="0">
                <a:latin typeface="Comic Sans MS" panose="030F0702030302020204" pitchFamily="66" charset="0"/>
              </a:rPr>
              <a:t>nyelv- és beszédfejlesztő pedagógusok, </a:t>
            </a:r>
          </a:p>
          <a:p>
            <a:pPr lvl="1"/>
            <a:r>
              <a:rPr lang="hu-HU" altLang="hu-HU" sz="1400" dirty="0" smtClean="0">
                <a:latin typeface="Comic Sans MS" panose="030F0702030302020204" pitchFamily="66" charset="0"/>
              </a:rPr>
              <a:t>gyógypedagógus, </a:t>
            </a:r>
          </a:p>
          <a:p>
            <a:pPr lvl="1"/>
            <a:r>
              <a:rPr lang="hu-HU" altLang="hu-HU" sz="1400" dirty="0" smtClean="0">
                <a:latin typeface="Comic Sans MS" panose="030F0702030302020204" pitchFamily="66" charset="0"/>
              </a:rPr>
              <a:t>egyéni bánásmód-differenciált tanulásszervezés tanár </a:t>
            </a:r>
          </a:p>
          <a:p>
            <a:pPr lvl="1">
              <a:lnSpc>
                <a:spcPct val="80000"/>
              </a:lnSpc>
            </a:pPr>
            <a:r>
              <a:rPr lang="hu-HU" altLang="hu-HU" sz="1400" dirty="0" smtClean="0">
                <a:latin typeface="Comic Sans MS" panose="030F0702030302020204" pitchFamily="66" charset="0"/>
              </a:rPr>
              <a:t>könyvtáros</a:t>
            </a:r>
          </a:p>
          <a:p>
            <a:pPr lvl="1">
              <a:lnSpc>
                <a:spcPct val="80000"/>
              </a:lnSpc>
            </a:pPr>
            <a:r>
              <a:rPr lang="hu-HU" altLang="hu-HU" sz="1400" dirty="0" smtClean="0">
                <a:latin typeface="Comic Sans MS" panose="030F0702030302020204" pitchFamily="66" charset="0"/>
              </a:rPr>
              <a:t>mérés-értékelés, minőségfejlesztő szakember</a:t>
            </a:r>
          </a:p>
          <a:p>
            <a:pPr lvl="1">
              <a:lnSpc>
                <a:spcPct val="80000"/>
              </a:lnSpc>
            </a:pPr>
            <a:r>
              <a:rPr lang="hu-HU" altLang="hu-HU" sz="1400" dirty="0" smtClean="0">
                <a:latin typeface="Comic Sans MS" panose="030F0702030302020204" pitchFamily="66" charset="0"/>
              </a:rPr>
              <a:t>külsős szakemberek</a:t>
            </a:r>
          </a:p>
        </p:txBody>
      </p:sp>
      <p:pic>
        <p:nvPicPr>
          <p:cNvPr id="5" name="Picture 6" descr="C:\Documents and Settings\Mán Gézáné\Asztal\Támop képek\2010-10-07 2010októberképek\2010októberképek 006.JPG"/>
          <p:cNvPicPr/>
          <p:nvPr/>
        </p:nvPicPr>
        <p:blipFill rotWithShape="1">
          <a:blip r:embed="rId3" cstate="print">
            <a:extLst>
              <a:ext uri="{28A0092B-C50C-407E-A947-70E740481C1C}">
                <a14:useLocalDpi xmlns:a14="http://schemas.microsoft.com/office/drawing/2010/main" val="0"/>
              </a:ext>
            </a:extLst>
          </a:blip>
          <a:srcRect t="28312"/>
          <a:stretch/>
        </p:blipFill>
        <p:spPr bwMode="auto">
          <a:xfrm>
            <a:off x="5378959" y="1228299"/>
            <a:ext cx="3183447" cy="1803531"/>
          </a:xfrm>
          <a:prstGeom prst="rect">
            <a:avLst/>
          </a:prstGeom>
          <a:noFill/>
          <a:ln>
            <a:noFill/>
          </a:ln>
          <a:effectLst/>
          <a:extLst>
            <a:ext uri="{53640926-AAD7-44D8-BBD7-CCE9431645EC}">
              <a14:shadowObscured xmlns:a14="http://schemas.microsoft.com/office/drawing/2010/main"/>
            </a:ext>
          </a:extLst>
        </p:spPr>
      </p:pic>
      <p:pic>
        <p:nvPicPr>
          <p:cNvPr id="2050" name="Picture 2" descr="https://scontent.xx.fbcdn.net/v/t1.15752-0/p280x280/54800110_390067198212943_6082508018598019072_n.jpg?_nc_cat=111&amp;_nc_ad=z-m&amp;_nc_cid=0&amp;_nc_zor=9&amp;_nc_ht=scontent.xx&amp;oh=80f668728a7840e8c958d6bf3cb72cbf&amp;oe=5D12CE11"/>
          <p:cNvPicPr>
            <a:picLocks noChangeAspect="1" noChangeArrowheads="1"/>
          </p:cNvPicPr>
          <p:nvPr/>
        </p:nvPicPr>
        <p:blipFill rotWithShape="1">
          <a:blip r:embed="rId4">
            <a:extLst>
              <a:ext uri="{28A0092B-C50C-407E-A947-70E740481C1C}">
                <a14:useLocalDpi xmlns:a14="http://schemas.microsoft.com/office/drawing/2010/main" val="0"/>
              </a:ext>
            </a:extLst>
          </a:blip>
          <a:srcRect t="24559" b="6991"/>
          <a:stretch/>
        </p:blipFill>
        <p:spPr bwMode="auto">
          <a:xfrm>
            <a:off x="5900419" y="3360322"/>
            <a:ext cx="2667000"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23638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79512" y="285750"/>
            <a:ext cx="8712968" cy="1143000"/>
          </a:xfrm>
        </p:spPr>
        <p:txBody>
          <a:bodyPr rtlCol="0">
            <a:normAutofit fontScale="90000"/>
          </a:bodyPr>
          <a:lstStyle/>
          <a:p>
            <a:pPr algn="l" fontAlgn="auto">
              <a:spcAft>
                <a:spcPts val="0"/>
              </a:spcAft>
              <a:defRPr/>
            </a:pPr>
            <a:r>
              <a:rPr lang="hu-HU" dirty="0" smtClean="0">
                <a:solidFill>
                  <a:schemeClr val="tx1">
                    <a:lumMod val="75000"/>
                    <a:lumOff val="25000"/>
                  </a:schemeClr>
                </a:solidFill>
              </a:rPr>
              <a:t>Utazást szervezünk angol és német nyelvterületre</a:t>
            </a:r>
            <a:endParaRPr lang="fr-CA" dirty="0" smtClean="0">
              <a:solidFill>
                <a:schemeClr val="tx1">
                  <a:lumMod val="75000"/>
                  <a:lumOff val="25000"/>
                </a:schemeClr>
              </a:solidFill>
            </a:endParaRPr>
          </a:p>
        </p:txBody>
      </p:sp>
      <p:sp>
        <p:nvSpPr>
          <p:cNvPr id="3" name="Espace réservé du contenu 2"/>
          <p:cNvSpPr>
            <a:spLocks noGrp="1"/>
          </p:cNvSpPr>
          <p:nvPr>
            <p:ph idx="1"/>
          </p:nvPr>
        </p:nvSpPr>
        <p:spPr>
          <a:xfrm>
            <a:off x="428625" y="1611313"/>
            <a:ext cx="8229600" cy="4757737"/>
          </a:xfrm>
        </p:spPr>
        <p:txBody>
          <a:bodyPr rtlCol="0">
            <a:normAutofit/>
          </a:bodyPr>
          <a:lstStyle/>
          <a:p>
            <a:pPr fontAlgn="auto">
              <a:spcAft>
                <a:spcPts val="0"/>
              </a:spcAft>
              <a:buFont typeface="Arial" pitchFamily="34" charset="0"/>
              <a:buChar char="•"/>
              <a:defRPr/>
            </a:pPr>
            <a:r>
              <a:rPr lang="hu-HU" dirty="0" smtClean="0">
                <a:solidFill>
                  <a:schemeClr val="tx1">
                    <a:lumMod val="75000"/>
                    <a:lumOff val="25000"/>
                  </a:schemeClr>
                </a:solidFill>
              </a:rPr>
              <a:t>2015. Skócia</a:t>
            </a:r>
            <a:endParaRPr lang="fr-CA" dirty="0" smtClean="0">
              <a:solidFill>
                <a:schemeClr val="tx1">
                  <a:lumMod val="75000"/>
                  <a:lumOff val="25000"/>
                </a:schemeClr>
              </a:solidFill>
            </a:endParaRPr>
          </a:p>
        </p:txBody>
      </p:sp>
      <p:pic>
        <p:nvPicPr>
          <p:cNvPr id="1026" name="Picture 2" descr="D:\Skócia Dafi 2015\2015_06_29Newcastle_Edinburgh\20150629_1616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5583" y="1340768"/>
            <a:ext cx="2941425" cy="5229200"/>
          </a:xfrm>
          <a:prstGeom prst="rect">
            <a:avLst/>
          </a:prstGeom>
          <a:noFill/>
          <a:extLst>
            <a:ext uri="{909E8E84-426E-40DD-AFC4-6F175D3DCCD1}">
              <a14:hiddenFill xmlns:a14="http://schemas.microsoft.com/office/drawing/2010/main">
                <a:solidFill>
                  <a:srgbClr val="FFFFFF"/>
                </a:solidFill>
              </a14:hiddenFill>
            </a:ext>
          </a:extLst>
        </p:spPr>
      </p:pic>
      <p:pic>
        <p:nvPicPr>
          <p:cNvPr id="5" name="Kép 4" descr="D:\Skócia Dafi 2015\2015_06_29Newcastle_Edinburgh\20150629_17571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6213" y="2521888"/>
            <a:ext cx="2231494" cy="1475661"/>
          </a:xfrm>
          <a:prstGeom prst="rect">
            <a:avLst/>
          </a:prstGeom>
          <a:noFill/>
          <a:ln>
            <a:noFill/>
          </a:ln>
        </p:spPr>
      </p:pic>
      <p:pic>
        <p:nvPicPr>
          <p:cNvPr id="6" name="Kép 5" descr="D:\Skócia Dafi 2015\2015_07_03Alnwick Castle_Newcastle_komp\20150703_14285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5419" y="4293096"/>
            <a:ext cx="2592288" cy="1620682"/>
          </a:xfrm>
          <a:prstGeom prst="rect">
            <a:avLst/>
          </a:prstGeom>
          <a:noFill/>
          <a:ln>
            <a:noFill/>
          </a:ln>
        </p:spPr>
      </p:pic>
      <p:pic>
        <p:nvPicPr>
          <p:cNvPr id="7" name="Kép 6" descr="D:\Skócia Dafi 2015\2015_07_02Glamis Castle_Dundee_St.Andrews\20150702_125338.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7" y="2512205"/>
            <a:ext cx="2411891" cy="1475661"/>
          </a:xfrm>
          <a:prstGeom prst="rect">
            <a:avLst/>
          </a:prstGeom>
          <a:noFill/>
          <a:ln>
            <a:noFill/>
          </a:ln>
        </p:spPr>
      </p:pic>
      <p:pic>
        <p:nvPicPr>
          <p:cNvPr id="8" name="Kép 7" descr="D:\Skócia Dafi 2015\2015_06_30Falkirk_Stirling vára\20150630_11565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528" y="4303672"/>
            <a:ext cx="2232248" cy="1620682"/>
          </a:xfrm>
          <a:prstGeom prst="rect">
            <a:avLst/>
          </a:prstGeom>
          <a:noFill/>
          <a:ln>
            <a:noFill/>
          </a:ln>
        </p:spPr>
      </p:pic>
    </p:spTree>
    <p:extLst>
      <p:ext uri="{BB962C8B-B14F-4D97-AF65-F5344CB8AC3E}">
        <p14:creationId xmlns:p14="http://schemas.microsoft.com/office/powerpoint/2010/main" val="5706660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28625" y="285750"/>
            <a:ext cx="8229600" cy="1143000"/>
          </a:xfrm>
        </p:spPr>
        <p:txBody>
          <a:bodyPr rtlCol="0">
            <a:normAutofit/>
          </a:bodyPr>
          <a:lstStyle/>
          <a:p>
            <a:pPr fontAlgn="auto">
              <a:spcAft>
                <a:spcPts val="0"/>
              </a:spcAft>
              <a:defRPr/>
            </a:pPr>
            <a:r>
              <a:rPr lang="hu-HU" dirty="0" smtClean="0">
                <a:solidFill>
                  <a:schemeClr val="tx1">
                    <a:lumMod val="75000"/>
                    <a:lumOff val="25000"/>
                  </a:schemeClr>
                </a:solidFill>
              </a:rPr>
              <a:t>Pályázataink</a:t>
            </a:r>
            <a:endParaRPr lang="fr-CA" dirty="0" smtClean="0">
              <a:solidFill>
                <a:schemeClr val="tx1">
                  <a:lumMod val="75000"/>
                  <a:lumOff val="25000"/>
                </a:schemeClr>
              </a:solidFill>
            </a:endParaRPr>
          </a:p>
        </p:txBody>
      </p:sp>
      <p:pic>
        <p:nvPicPr>
          <p:cNvPr id="4" name="Tartalom helye 3" descr="https://scontent-vie1-1.xx.fbcdn.net/v/t1.15752-9/s2048x2048/54515143_2006189216343248_8531795238916718592_n.jpg?_nc_cat=103&amp;_nc_ht=scontent-vie1-1.xx&amp;oh=81fc1c7d75ff7c4f80d5f45436d817e9&amp;oe=5D0AD818"/>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980801" y="1428750"/>
            <a:ext cx="3218400" cy="2000250"/>
          </a:xfrm>
          <a:prstGeom prst="rect">
            <a:avLst/>
          </a:prstGeom>
          <a:noFill/>
          <a:ln>
            <a:noFill/>
          </a:ln>
        </p:spPr>
      </p:pic>
      <p:pic>
        <p:nvPicPr>
          <p:cNvPr id="5" name="Kép 4" descr="https://scontent-vie1-1.xx.fbcdn.net/v/t1.15752-9/43000374_252486608789274_3043763092686110720_n.jpg?_nc_cat=105&amp;_nc_ht=scontent-vie1-1.xx&amp;oh=385f61510973c58ac49d87c95878952c&amp;oe=5D1A375C"/>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1274" y="4005064"/>
            <a:ext cx="4091806" cy="2595364"/>
          </a:xfrm>
          <a:prstGeom prst="rect">
            <a:avLst/>
          </a:prstGeom>
          <a:noFill/>
          <a:ln>
            <a:noFill/>
          </a:ln>
        </p:spPr>
      </p:pic>
      <p:pic>
        <p:nvPicPr>
          <p:cNvPr id="6" name="Tartalom hely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553089" y="3573016"/>
            <a:ext cx="4230297" cy="3172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ttps://scontent.fbud2-1.fna.fbcdn.net/v/t1.15752-9/55564459_650995171995808_4856928904432058368_n.jpg?_nc_cat=108&amp;_nc_ht=scontent.fbud2-1.fna&amp;oh=df3191f3dcb7c30e91ec4ca27af7a3e1&amp;oe=5D41A9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1377" y="1210215"/>
            <a:ext cx="4248472" cy="2389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48722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28625" y="285750"/>
            <a:ext cx="8229600" cy="1143000"/>
          </a:xfrm>
        </p:spPr>
        <p:txBody>
          <a:bodyPr rtlCol="0">
            <a:normAutofit/>
          </a:bodyPr>
          <a:lstStyle/>
          <a:p>
            <a:pPr fontAlgn="auto">
              <a:spcAft>
                <a:spcPts val="0"/>
              </a:spcAft>
              <a:defRPr/>
            </a:pPr>
            <a:r>
              <a:rPr lang="hu-HU" dirty="0" smtClean="0">
                <a:solidFill>
                  <a:schemeClr val="tx1">
                    <a:lumMod val="75000"/>
                    <a:lumOff val="25000"/>
                  </a:schemeClr>
                </a:solidFill>
              </a:rPr>
              <a:t>Iskolánk munkájának elismerése</a:t>
            </a:r>
            <a:endParaRPr lang="fr-CA" dirty="0" smtClean="0">
              <a:solidFill>
                <a:schemeClr val="tx1">
                  <a:lumMod val="75000"/>
                  <a:lumOff val="25000"/>
                </a:schemeClr>
              </a:solidFill>
            </a:endParaRPr>
          </a:p>
        </p:txBody>
      </p:sp>
      <p:sp>
        <p:nvSpPr>
          <p:cNvPr id="3" name="Espace réservé du contenu 2"/>
          <p:cNvSpPr>
            <a:spLocks noGrp="1"/>
          </p:cNvSpPr>
          <p:nvPr>
            <p:ph idx="1"/>
          </p:nvPr>
        </p:nvSpPr>
        <p:spPr>
          <a:xfrm>
            <a:off x="428625" y="1611313"/>
            <a:ext cx="8229600" cy="4757737"/>
          </a:xfrm>
        </p:spPr>
        <p:txBody>
          <a:bodyPr rtlCol="0">
            <a:normAutofit/>
          </a:bodyPr>
          <a:lstStyle/>
          <a:p>
            <a:pPr marL="0" indent="0" fontAlgn="auto">
              <a:spcAft>
                <a:spcPts val="0"/>
              </a:spcAft>
              <a:buNone/>
              <a:defRPr/>
            </a:pPr>
            <a:r>
              <a:rPr lang="hu-HU" dirty="0" smtClean="0">
                <a:solidFill>
                  <a:schemeClr val="tx1">
                    <a:lumMod val="75000"/>
                    <a:lumOff val="25000"/>
                  </a:schemeClr>
                </a:solidFill>
              </a:rPr>
              <a:t>Heves megye </a:t>
            </a:r>
          </a:p>
          <a:p>
            <a:pPr marL="0" indent="0" fontAlgn="auto">
              <a:spcAft>
                <a:spcPts val="0"/>
              </a:spcAft>
              <a:buNone/>
              <a:defRPr/>
            </a:pPr>
            <a:r>
              <a:rPr lang="hu-HU" dirty="0" smtClean="0">
                <a:solidFill>
                  <a:schemeClr val="tx1">
                    <a:lumMod val="75000"/>
                    <a:lumOff val="25000"/>
                  </a:schemeClr>
                </a:solidFill>
              </a:rPr>
              <a:t>legeredményesebb</a:t>
            </a:r>
          </a:p>
          <a:p>
            <a:pPr marL="0" indent="0" fontAlgn="auto">
              <a:spcAft>
                <a:spcPts val="0"/>
              </a:spcAft>
              <a:buNone/>
              <a:defRPr/>
            </a:pPr>
            <a:r>
              <a:rPr lang="hu-HU" dirty="0" smtClean="0">
                <a:solidFill>
                  <a:schemeClr val="tx1">
                    <a:lumMod val="75000"/>
                    <a:lumOff val="25000"/>
                  </a:schemeClr>
                </a:solidFill>
              </a:rPr>
              <a:t>városi általános iskolája</a:t>
            </a:r>
          </a:p>
          <a:p>
            <a:pPr marL="0" indent="0" fontAlgn="auto">
              <a:spcAft>
                <a:spcPts val="0"/>
              </a:spcAft>
              <a:buNone/>
              <a:defRPr/>
            </a:pPr>
            <a:r>
              <a:rPr lang="hu-HU" dirty="0" smtClean="0">
                <a:solidFill>
                  <a:schemeClr val="tx1">
                    <a:lumMod val="75000"/>
                    <a:lumOff val="25000"/>
                  </a:schemeClr>
                </a:solidFill>
              </a:rPr>
              <a:t>cím elnyerése a </a:t>
            </a:r>
          </a:p>
          <a:p>
            <a:pPr marL="0" indent="0" fontAlgn="auto">
              <a:spcAft>
                <a:spcPts val="0"/>
              </a:spcAft>
              <a:buNone/>
              <a:defRPr/>
            </a:pPr>
            <a:r>
              <a:rPr lang="hu-HU" dirty="0" smtClean="0">
                <a:solidFill>
                  <a:schemeClr val="tx1">
                    <a:lumMod val="75000"/>
                    <a:lumOff val="25000"/>
                  </a:schemeClr>
                </a:solidFill>
              </a:rPr>
              <a:t>2015/2016-os </a:t>
            </a:r>
          </a:p>
          <a:p>
            <a:pPr marL="0" indent="0" fontAlgn="auto">
              <a:spcAft>
                <a:spcPts val="0"/>
              </a:spcAft>
              <a:buNone/>
              <a:defRPr/>
            </a:pPr>
            <a:r>
              <a:rPr lang="hu-HU" dirty="0" smtClean="0">
                <a:solidFill>
                  <a:schemeClr val="tx1">
                    <a:lumMod val="75000"/>
                    <a:lumOff val="25000"/>
                  </a:schemeClr>
                </a:solidFill>
              </a:rPr>
              <a:t>2016/2017-es</a:t>
            </a:r>
          </a:p>
          <a:p>
            <a:pPr marL="0" indent="0" fontAlgn="auto">
              <a:spcAft>
                <a:spcPts val="0"/>
              </a:spcAft>
              <a:buNone/>
              <a:defRPr/>
            </a:pPr>
            <a:r>
              <a:rPr lang="hu-HU" dirty="0" smtClean="0">
                <a:solidFill>
                  <a:schemeClr val="tx1">
                    <a:lumMod val="75000"/>
                    <a:lumOff val="25000"/>
                  </a:schemeClr>
                </a:solidFill>
              </a:rPr>
              <a:t>tanévben</a:t>
            </a:r>
            <a:endParaRPr lang="fr-CA" dirty="0" smtClean="0">
              <a:solidFill>
                <a:schemeClr val="tx1">
                  <a:lumMod val="75000"/>
                  <a:lumOff val="25000"/>
                </a:schemeClr>
              </a:solidFill>
            </a:endParaRPr>
          </a:p>
        </p:txBody>
      </p:sp>
      <p:pic>
        <p:nvPicPr>
          <p:cNvPr id="6" name="Kép 5" descr="https://scontent.fbud4-1.fna.fbcdn.net/v/t34.0-12/29345043_1653538094735926_421480936_n.jpg?_nc_cat=0&amp;oh=7e3c71bb56c435e8646025bfa5c44053&amp;oe=5ABA747B"/>
          <p:cNvPicPr/>
          <p:nvPr/>
        </p:nvPicPr>
        <p:blipFill rotWithShape="1">
          <a:blip r:embed="rId3">
            <a:extLst>
              <a:ext uri="{28A0092B-C50C-407E-A947-70E740481C1C}">
                <a14:useLocalDpi xmlns:a14="http://schemas.microsoft.com/office/drawing/2010/main" val="0"/>
              </a:ext>
            </a:extLst>
          </a:blip>
          <a:srcRect l="22427" t="8041" r="29142" b="13322"/>
          <a:stretch/>
        </p:blipFill>
        <p:spPr bwMode="auto">
          <a:xfrm>
            <a:off x="5364088" y="1988840"/>
            <a:ext cx="1295400" cy="3816985"/>
          </a:xfrm>
          <a:prstGeom prst="rect">
            <a:avLst/>
          </a:prstGeom>
          <a:noFill/>
          <a:ln>
            <a:noFill/>
          </a:ln>
          <a:extLst>
            <a:ext uri="{53640926-AAD7-44D8-BBD7-CCE9431645EC}">
              <a14:shadowObscured xmlns:a14="http://schemas.microsoft.com/office/drawing/2010/main"/>
            </a:ext>
          </a:extLst>
        </p:spPr>
      </p:pic>
      <p:pic>
        <p:nvPicPr>
          <p:cNvPr id="7" name="Kép 6" descr="https://scontent.fbud4-1.fna.fbcdn.net/v/t34.0-12/29550060_1653538048069264_242788713_n.jpg?_nc_cat=0&amp;oh=c0b317dac24c63ec4cdf9aec156dc6c0&amp;oe=5ABA5013"/>
          <p:cNvPicPr/>
          <p:nvPr/>
        </p:nvPicPr>
        <p:blipFill rotWithShape="1">
          <a:blip r:embed="rId4">
            <a:extLst>
              <a:ext uri="{28A0092B-C50C-407E-A947-70E740481C1C}">
                <a14:useLocalDpi xmlns:a14="http://schemas.microsoft.com/office/drawing/2010/main" val="0"/>
              </a:ext>
            </a:extLst>
          </a:blip>
          <a:srcRect l="13012" t="46820" r="6479" b="21588"/>
          <a:stretch/>
        </p:blipFill>
        <p:spPr bwMode="auto">
          <a:xfrm>
            <a:off x="3189362" y="4425970"/>
            <a:ext cx="1885950" cy="1342390"/>
          </a:xfrm>
          <a:prstGeom prst="rect">
            <a:avLst/>
          </a:prstGeom>
          <a:noFill/>
          <a:ln>
            <a:noFill/>
          </a:ln>
          <a:extLst>
            <a:ext uri="{53640926-AAD7-44D8-BBD7-CCE9431645EC}">
              <a14:shadowObscured xmlns:a14="http://schemas.microsoft.com/office/drawing/2010/main"/>
            </a:ext>
          </a:extLst>
        </p:spPr>
      </p:pic>
      <p:pic>
        <p:nvPicPr>
          <p:cNvPr id="8" name="Kép 7" descr="https://scontent.fbud4-1.fna.fbcdn.net/v/t34.0-12/29550525_1653538031402599_77128291_n.jpg?_nc_cat=0&amp;oh=ebea03c65f7862c6004a715b9059e9ec&amp;oe=5ABB6F8E"/>
          <p:cNvPicPr/>
          <p:nvPr/>
        </p:nvPicPr>
        <p:blipFill rotWithShape="1">
          <a:blip r:embed="rId5">
            <a:extLst>
              <a:ext uri="{28A0092B-C50C-407E-A947-70E740481C1C}">
                <a14:useLocalDpi xmlns:a14="http://schemas.microsoft.com/office/drawing/2010/main" val="0"/>
              </a:ext>
            </a:extLst>
          </a:blip>
          <a:srcRect l="14352" t="50946" r="6708" b="17228"/>
          <a:stretch/>
        </p:blipFill>
        <p:spPr bwMode="auto">
          <a:xfrm>
            <a:off x="6948264" y="4425970"/>
            <a:ext cx="1885950" cy="137985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5258909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28625" y="285750"/>
            <a:ext cx="8229600" cy="1143000"/>
          </a:xfrm>
        </p:spPr>
        <p:txBody>
          <a:bodyPr rtlCol="0">
            <a:normAutofit/>
          </a:bodyPr>
          <a:lstStyle/>
          <a:p>
            <a:pPr fontAlgn="auto">
              <a:spcAft>
                <a:spcPts val="0"/>
              </a:spcAft>
              <a:defRPr/>
            </a:pPr>
            <a:r>
              <a:rPr lang="hu-HU" dirty="0" smtClean="0">
                <a:solidFill>
                  <a:schemeClr val="tx1">
                    <a:lumMod val="75000"/>
                    <a:lumOff val="25000"/>
                  </a:schemeClr>
                </a:solidFill>
              </a:rPr>
              <a:t>ALSÓ TAGOZAT</a:t>
            </a:r>
            <a:endParaRPr lang="fr-CA" dirty="0" smtClean="0">
              <a:solidFill>
                <a:schemeClr val="tx1">
                  <a:lumMod val="75000"/>
                  <a:lumOff val="25000"/>
                </a:schemeClr>
              </a:solidFill>
            </a:endParaRPr>
          </a:p>
        </p:txBody>
      </p:sp>
      <p:sp>
        <p:nvSpPr>
          <p:cNvPr id="3" name="Espace réservé du contenu 2"/>
          <p:cNvSpPr>
            <a:spLocks noGrp="1"/>
          </p:cNvSpPr>
          <p:nvPr>
            <p:ph idx="1"/>
          </p:nvPr>
        </p:nvSpPr>
        <p:spPr>
          <a:xfrm>
            <a:off x="428625" y="1611313"/>
            <a:ext cx="8229600" cy="4757737"/>
          </a:xfrm>
        </p:spPr>
        <p:txBody>
          <a:bodyPr rtlCol="0">
            <a:normAutofit/>
          </a:bodyPr>
          <a:lstStyle/>
          <a:p>
            <a:pPr marL="0" indent="0" algn="ctr" fontAlgn="auto">
              <a:spcAft>
                <a:spcPts val="0"/>
              </a:spcAft>
              <a:buNone/>
              <a:defRPr/>
            </a:pPr>
            <a:endParaRPr lang="hu-HU" dirty="0" smtClean="0">
              <a:solidFill>
                <a:schemeClr val="tx1">
                  <a:lumMod val="75000"/>
                  <a:lumOff val="25000"/>
                </a:schemeClr>
              </a:solidFill>
            </a:endParaRPr>
          </a:p>
          <a:p>
            <a:pPr marL="0" indent="0" algn="ctr" fontAlgn="auto">
              <a:spcAft>
                <a:spcPts val="0"/>
              </a:spcAft>
              <a:buNone/>
              <a:defRPr/>
            </a:pPr>
            <a:endParaRPr lang="hu-HU" dirty="0">
              <a:solidFill>
                <a:schemeClr val="tx1">
                  <a:lumMod val="75000"/>
                  <a:lumOff val="25000"/>
                </a:schemeClr>
              </a:solidFill>
            </a:endParaRPr>
          </a:p>
          <a:p>
            <a:pPr marL="0" indent="0" algn="ctr" fontAlgn="auto">
              <a:spcAft>
                <a:spcPts val="0"/>
              </a:spcAft>
              <a:buNone/>
              <a:defRPr/>
            </a:pPr>
            <a:endParaRPr lang="hu-HU" dirty="0" smtClean="0">
              <a:solidFill>
                <a:schemeClr val="tx1">
                  <a:lumMod val="75000"/>
                  <a:lumOff val="25000"/>
                </a:schemeClr>
              </a:solidFill>
            </a:endParaRPr>
          </a:p>
          <a:p>
            <a:pPr marL="0" indent="0" algn="ctr" fontAlgn="auto">
              <a:spcAft>
                <a:spcPts val="0"/>
              </a:spcAft>
              <a:buNone/>
              <a:defRPr/>
            </a:pPr>
            <a:r>
              <a:rPr lang="hu-HU" dirty="0" smtClean="0">
                <a:solidFill>
                  <a:schemeClr val="tx1">
                    <a:lumMod val="75000"/>
                    <a:lumOff val="25000"/>
                  </a:schemeClr>
                </a:solidFill>
              </a:rPr>
              <a:t>IVÁNNÉ MAGYAR ÉVA</a:t>
            </a:r>
          </a:p>
          <a:p>
            <a:pPr marL="0" indent="0" algn="ctr" fontAlgn="auto">
              <a:spcAft>
                <a:spcPts val="0"/>
              </a:spcAft>
              <a:buNone/>
              <a:defRPr/>
            </a:pPr>
            <a:r>
              <a:rPr lang="hu-HU" dirty="0" smtClean="0">
                <a:solidFill>
                  <a:schemeClr val="tx1">
                    <a:lumMod val="75000"/>
                    <a:lumOff val="25000"/>
                  </a:schemeClr>
                </a:solidFill>
              </a:rPr>
              <a:t>Intézményvezető-helyettes</a:t>
            </a:r>
            <a:endParaRPr lang="fr-CA" dirty="0" smtClean="0">
              <a:solidFill>
                <a:schemeClr val="tx1">
                  <a:lumMod val="75000"/>
                  <a:lumOff val="25000"/>
                </a:schemeClr>
              </a:solidFill>
            </a:endParaRPr>
          </a:p>
        </p:txBody>
      </p:sp>
    </p:spTree>
    <p:extLst>
      <p:ext uri="{BB962C8B-B14F-4D97-AF65-F5344CB8AC3E}">
        <p14:creationId xmlns:p14="http://schemas.microsoft.com/office/powerpoint/2010/main" val="88818704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475656" y="274638"/>
            <a:ext cx="7577857" cy="1143000"/>
          </a:xfrm>
        </p:spPr>
        <p:txBody>
          <a:bodyPr/>
          <a:lstStyle/>
          <a:p>
            <a:r>
              <a:rPr lang="hu-HU" altLang="hu-HU" b="1" dirty="0" smtClean="0">
                <a:solidFill>
                  <a:srgbClr val="C00000"/>
                </a:solidFill>
                <a:latin typeface="Comic Sans MS" panose="030F0702030302020204" pitchFamily="66" charset="0"/>
              </a:rPr>
              <a:t>Gondolkodva, játékosan   </a:t>
            </a:r>
            <a:br>
              <a:rPr lang="hu-HU" altLang="hu-HU" b="1" dirty="0" smtClean="0">
                <a:solidFill>
                  <a:srgbClr val="C00000"/>
                </a:solidFill>
                <a:latin typeface="Comic Sans MS" panose="030F0702030302020204" pitchFamily="66" charset="0"/>
              </a:rPr>
            </a:br>
            <a:r>
              <a:rPr lang="hu-HU" altLang="hu-HU" b="1" dirty="0">
                <a:solidFill>
                  <a:srgbClr val="C00000"/>
                </a:solidFill>
                <a:latin typeface="Comic Sans MS" panose="030F0702030302020204" pitchFamily="66" charset="0"/>
              </a:rPr>
              <a:t> </a:t>
            </a:r>
            <a:r>
              <a:rPr lang="hu-HU" altLang="hu-HU" b="1" dirty="0" smtClean="0">
                <a:solidFill>
                  <a:srgbClr val="C00000"/>
                </a:solidFill>
                <a:latin typeface="Comic Sans MS" panose="030F0702030302020204" pitchFamily="66" charset="0"/>
              </a:rPr>
              <a:t>           az </a:t>
            </a:r>
            <a:r>
              <a:rPr lang="hu-HU" altLang="hu-HU" b="1" dirty="0">
                <a:solidFill>
                  <a:srgbClr val="C00000"/>
                </a:solidFill>
                <a:latin typeface="Comic Sans MS" panose="030F0702030302020204" pitchFamily="66" charset="0"/>
              </a:rPr>
              <a:t>első héten is</a:t>
            </a:r>
            <a:endParaRPr lang="hu-HU" b="1" dirty="0">
              <a:solidFill>
                <a:srgbClr val="C00000"/>
              </a:solidFill>
            </a:endParaRPr>
          </a:p>
        </p:txBody>
      </p:sp>
      <p:pic>
        <p:nvPicPr>
          <p:cNvPr id="4" name="Kép 3"/>
          <p:cNvPicPr>
            <a:picLocks noChangeAspect="1"/>
          </p:cNvPicPr>
          <p:nvPr/>
        </p:nvPicPr>
        <p:blipFill>
          <a:blip r:embed="rId2"/>
          <a:stretch>
            <a:fillRect/>
          </a:stretch>
        </p:blipFill>
        <p:spPr>
          <a:xfrm>
            <a:off x="2725533" y="2362041"/>
            <a:ext cx="6054674" cy="4033843"/>
          </a:xfrm>
          <a:prstGeom prst="rect">
            <a:avLst/>
          </a:prstGeom>
        </p:spPr>
      </p:pic>
    </p:spTree>
    <p:extLst>
      <p:ext uri="{BB962C8B-B14F-4D97-AF65-F5344CB8AC3E}">
        <p14:creationId xmlns:p14="http://schemas.microsoft.com/office/powerpoint/2010/main" val="319139768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285135" y="196645"/>
            <a:ext cx="8976851" cy="1396181"/>
          </a:xfrm>
        </p:spPr>
        <p:txBody>
          <a:bodyPr/>
          <a:lstStyle/>
          <a:p>
            <a:r>
              <a:rPr lang="hu-HU" altLang="hu-HU" sz="2800" b="1" kern="0" dirty="0" smtClean="0">
                <a:solidFill>
                  <a:srgbClr val="CC0000"/>
                </a:solidFill>
                <a:latin typeface="Comic Sans MS" panose="030F0702030302020204" pitchFamily="66" charset="0"/>
              </a:rPr>
              <a:t>Miben más a témahét? </a:t>
            </a:r>
            <a:r>
              <a:rPr lang="hu-HU" altLang="hu-HU" sz="2800" b="1" kern="0" dirty="0">
                <a:solidFill>
                  <a:srgbClr val="CC0000"/>
                </a:solidFill>
                <a:latin typeface="Comic Sans MS" panose="030F0702030302020204" pitchFamily="66" charset="0"/>
              </a:rPr>
              <a:t/>
            </a:r>
            <a:br>
              <a:rPr lang="hu-HU" altLang="hu-HU" sz="2800" b="1" kern="0" dirty="0">
                <a:solidFill>
                  <a:srgbClr val="CC0000"/>
                </a:solidFill>
                <a:latin typeface="Comic Sans MS" panose="030F0702030302020204" pitchFamily="66" charset="0"/>
              </a:rPr>
            </a:br>
            <a:r>
              <a:rPr lang="hu-HU" altLang="hu-HU" sz="2800" b="1" kern="0" dirty="0">
                <a:solidFill>
                  <a:srgbClr val="CC0000"/>
                </a:solidFill>
                <a:latin typeface="Comic Sans MS" panose="030F0702030302020204" pitchFamily="66" charset="0"/>
              </a:rPr>
              <a:t> </a:t>
            </a:r>
            <a:r>
              <a:rPr lang="hu-HU" altLang="hu-HU" sz="2800" b="1" kern="0" dirty="0" smtClean="0">
                <a:solidFill>
                  <a:srgbClr val="CC0000"/>
                </a:solidFill>
                <a:latin typeface="Comic Sans MS" panose="030F0702030302020204" pitchFamily="66" charset="0"/>
              </a:rPr>
              <a:t>           - Zökkenőmentes </a:t>
            </a:r>
            <a:r>
              <a:rPr lang="hu-HU" altLang="hu-HU" sz="2800" b="1" kern="0" dirty="0">
                <a:solidFill>
                  <a:srgbClr val="CC0000"/>
                </a:solidFill>
                <a:latin typeface="Comic Sans MS" panose="030F0702030302020204" pitchFamily="66" charset="0"/>
              </a:rPr>
              <a:t>átmenet </a:t>
            </a:r>
            <a:r>
              <a:rPr lang="hu-HU" altLang="hu-HU" sz="2800" b="1" kern="0" dirty="0" smtClean="0">
                <a:solidFill>
                  <a:srgbClr val="CC0000"/>
                </a:solidFill>
                <a:latin typeface="Comic Sans MS" panose="030F0702030302020204" pitchFamily="66" charset="0"/>
              </a:rPr>
              <a:t/>
            </a:r>
            <a:br>
              <a:rPr lang="hu-HU" altLang="hu-HU" sz="2800" b="1" kern="0" dirty="0" smtClean="0">
                <a:solidFill>
                  <a:srgbClr val="CC0000"/>
                </a:solidFill>
                <a:latin typeface="Comic Sans MS" panose="030F0702030302020204" pitchFamily="66" charset="0"/>
              </a:rPr>
            </a:br>
            <a:r>
              <a:rPr lang="hu-HU" altLang="hu-HU" sz="2800" b="1" kern="0" dirty="0">
                <a:solidFill>
                  <a:srgbClr val="CC0000"/>
                </a:solidFill>
                <a:latin typeface="Comic Sans MS" panose="030F0702030302020204" pitchFamily="66" charset="0"/>
              </a:rPr>
              <a:t> </a:t>
            </a:r>
            <a:r>
              <a:rPr lang="hu-HU" altLang="hu-HU" sz="2800" b="1" kern="0" dirty="0" smtClean="0">
                <a:solidFill>
                  <a:srgbClr val="CC0000"/>
                </a:solidFill>
                <a:latin typeface="Comic Sans MS" panose="030F0702030302020204" pitchFamily="66" charset="0"/>
              </a:rPr>
              <a:t>                           az </a:t>
            </a:r>
            <a:r>
              <a:rPr lang="hu-HU" altLang="hu-HU" sz="2800" b="1" kern="0" dirty="0">
                <a:solidFill>
                  <a:srgbClr val="CC0000"/>
                </a:solidFill>
                <a:latin typeface="Comic Sans MS" panose="030F0702030302020204" pitchFamily="66" charset="0"/>
              </a:rPr>
              <a:t>oviból az iskolába</a:t>
            </a:r>
            <a:endParaRPr lang="hu-HU" altLang="hu-HU" sz="2800" b="1" dirty="0"/>
          </a:p>
        </p:txBody>
      </p:sp>
      <p:sp>
        <p:nvSpPr>
          <p:cNvPr id="23555" name="Rectangle 3"/>
          <p:cNvSpPr>
            <a:spLocks noGrp="1" noChangeArrowheads="1"/>
          </p:cNvSpPr>
          <p:nvPr>
            <p:ph type="subTitle" idx="1"/>
          </p:nvPr>
        </p:nvSpPr>
        <p:spPr>
          <a:xfrm>
            <a:off x="2949676" y="1956619"/>
            <a:ext cx="6331976" cy="4827639"/>
          </a:xfrm>
        </p:spPr>
        <p:txBody>
          <a:bodyPr/>
          <a:lstStyle/>
          <a:p>
            <a:pPr marL="342900" lvl="0" indent="-342900" algn="l">
              <a:buClr>
                <a:srgbClr val="CC0000"/>
              </a:buClr>
              <a:buFontTx/>
              <a:buChar char="•"/>
            </a:pPr>
            <a:r>
              <a:rPr lang="hu-HU" altLang="hu-HU" sz="2400" kern="0" dirty="0">
                <a:solidFill>
                  <a:srgbClr val="000000"/>
                </a:solidFill>
                <a:latin typeface="Comic Sans MS" panose="030F0702030302020204" pitchFamily="66" charset="0"/>
              </a:rPr>
              <a:t>Tankönyvmentes napok</a:t>
            </a:r>
          </a:p>
          <a:p>
            <a:pPr marL="342900" lvl="0" indent="-342900" algn="l">
              <a:buClr>
                <a:srgbClr val="CC0000"/>
              </a:buClr>
              <a:buFontTx/>
              <a:buChar char="•"/>
            </a:pPr>
            <a:r>
              <a:rPr lang="hu-HU" altLang="hu-HU" sz="2400" kern="0" dirty="0" smtClean="0">
                <a:solidFill>
                  <a:srgbClr val="000000"/>
                </a:solidFill>
                <a:latin typeface="Comic Sans MS" panose="030F0702030302020204" pitchFamily="66" charset="0"/>
              </a:rPr>
              <a:t>20-25 </a:t>
            </a:r>
            <a:r>
              <a:rPr lang="hu-HU" altLang="hu-HU" sz="2400" kern="0" dirty="0">
                <a:solidFill>
                  <a:srgbClr val="000000"/>
                </a:solidFill>
                <a:latin typeface="Comic Sans MS" panose="030F0702030302020204" pitchFamily="66" charset="0"/>
              </a:rPr>
              <a:t>perces </a:t>
            </a:r>
            <a:r>
              <a:rPr lang="hu-HU" altLang="hu-HU" sz="2400" kern="0" dirty="0" smtClean="0">
                <a:solidFill>
                  <a:srgbClr val="000000"/>
                </a:solidFill>
                <a:latin typeface="Comic Sans MS" panose="030F0702030302020204" pitchFamily="66" charset="0"/>
              </a:rPr>
              <a:t>foglalkozások,</a:t>
            </a:r>
            <a:endParaRPr lang="hu-HU" altLang="hu-HU" sz="2400" kern="0" dirty="0">
              <a:solidFill>
                <a:srgbClr val="000000"/>
              </a:solidFill>
              <a:latin typeface="Comic Sans MS" panose="030F0702030302020204" pitchFamily="66" charset="0"/>
            </a:endParaRPr>
          </a:p>
          <a:p>
            <a:pPr marL="342900" lvl="0" indent="-342900" algn="l">
              <a:buClr>
                <a:srgbClr val="CC0000"/>
              </a:buClr>
              <a:buFontTx/>
              <a:buChar char="•"/>
            </a:pPr>
            <a:r>
              <a:rPr lang="hu-HU" altLang="hu-HU" sz="2400" kern="0" dirty="0">
                <a:solidFill>
                  <a:srgbClr val="000000"/>
                </a:solidFill>
                <a:latin typeface="Comic Sans MS" panose="030F0702030302020204" pitchFamily="66" charset="0"/>
              </a:rPr>
              <a:t>Játékok </a:t>
            </a:r>
            <a:endParaRPr lang="hu-HU" altLang="hu-HU" sz="2400" kern="0" dirty="0" smtClean="0">
              <a:solidFill>
                <a:srgbClr val="000000"/>
              </a:solidFill>
              <a:latin typeface="Comic Sans MS" panose="030F0702030302020204" pitchFamily="66" charset="0"/>
            </a:endParaRPr>
          </a:p>
          <a:p>
            <a:pPr marL="342900" lvl="0" indent="-342900" algn="l">
              <a:buClr>
                <a:srgbClr val="CC0000"/>
              </a:buClr>
              <a:buFontTx/>
              <a:buChar char="•"/>
            </a:pPr>
            <a:r>
              <a:rPr lang="hu-HU" altLang="hu-HU" sz="2400" kern="0" dirty="0" smtClean="0">
                <a:solidFill>
                  <a:srgbClr val="000000"/>
                </a:solidFill>
                <a:latin typeface="Comic Sans MS" panose="030F0702030302020204" pitchFamily="66" charset="0"/>
              </a:rPr>
              <a:t>Képességek </a:t>
            </a:r>
            <a:r>
              <a:rPr lang="hu-HU" altLang="hu-HU" sz="2400" kern="0" dirty="0">
                <a:solidFill>
                  <a:srgbClr val="000000"/>
                </a:solidFill>
                <a:latin typeface="Comic Sans MS" panose="030F0702030302020204" pitchFamily="66" charset="0"/>
              </a:rPr>
              <a:t>fejlettségi szintjének feltérképezése</a:t>
            </a:r>
          </a:p>
          <a:p>
            <a:pPr lvl="0" algn="l">
              <a:buClr>
                <a:srgbClr val="CC0000"/>
              </a:buClr>
            </a:pPr>
            <a:r>
              <a:rPr lang="hu-HU" altLang="hu-HU" sz="2400" kern="0" dirty="0" smtClean="0">
                <a:solidFill>
                  <a:srgbClr val="000000"/>
                </a:solidFill>
                <a:latin typeface="Comic Sans MS" panose="030F0702030302020204" pitchFamily="66" charset="0"/>
              </a:rPr>
              <a:t>            - beszédértés, kommunikáció,</a:t>
            </a:r>
          </a:p>
          <a:p>
            <a:pPr lvl="0" algn="l">
              <a:buClr>
                <a:srgbClr val="CC0000"/>
              </a:buClr>
            </a:pPr>
            <a:r>
              <a:rPr lang="hu-HU" altLang="hu-HU" sz="2400" kern="0" dirty="0" smtClean="0">
                <a:solidFill>
                  <a:srgbClr val="000000"/>
                </a:solidFill>
                <a:latin typeface="Comic Sans MS" panose="030F0702030302020204" pitchFamily="66" charset="0"/>
              </a:rPr>
              <a:t>              figyelem</a:t>
            </a:r>
            <a:r>
              <a:rPr lang="hu-HU" altLang="hu-HU" sz="2400" kern="0" dirty="0">
                <a:solidFill>
                  <a:srgbClr val="000000"/>
                </a:solidFill>
                <a:latin typeface="Comic Sans MS" panose="030F0702030302020204" pitchFamily="66" charset="0"/>
              </a:rPr>
              <a:t> </a:t>
            </a:r>
            <a:r>
              <a:rPr lang="hu-HU" altLang="hu-HU" sz="2400" kern="0" dirty="0" smtClean="0">
                <a:solidFill>
                  <a:srgbClr val="000000"/>
                </a:solidFill>
                <a:latin typeface="Comic Sans MS" panose="030F0702030302020204" pitchFamily="66" charset="0"/>
              </a:rPr>
              <a:t>és számlálás </a:t>
            </a:r>
          </a:p>
          <a:p>
            <a:pPr lvl="0" algn="l">
              <a:buClr>
                <a:srgbClr val="CC0000"/>
              </a:buClr>
            </a:pPr>
            <a:r>
              <a:rPr lang="hu-HU" altLang="hu-HU" sz="2400" kern="0" dirty="0">
                <a:solidFill>
                  <a:srgbClr val="000000"/>
                </a:solidFill>
                <a:latin typeface="Comic Sans MS" panose="030F0702030302020204" pitchFamily="66" charset="0"/>
              </a:rPr>
              <a:t> </a:t>
            </a:r>
            <a:r>
              <a:rPr lang="hu-HU" altLang="hu-HU" sz="2400" kern="0" dirty="0" smtClean="0">
                <a:solidFill>
                  <a:srgbClr val="000000"/>
                </a:solidFill>
                <a:latin typeface="Comic Sans MS" panose="030F0702030302020204" pitchFamily="66" charset="0"/>
              </a:rPr>
              <a:t>           - </a:t>
            </a:r>
            <a:r>
              <a:rPr lang="hu-HU" altLang="hu-HU" sz="2400" kern="0" dirty="0">
                <a:solidFill>
                  <a:srgbClr val="000000"/>
                </a:solidFill>
                <a:latin typeface="Comic Sans MS" panose="030F0702030302020204" pitchFamily="66" charset="0"/>
              </a:rPr>
              <a:t>ceruzafogás és </a:t>
            </a:r>
            <a:r>
              <a:rPr lang="hu-HU" altLang="hu-HU" sz="2400" kern="0" dirty="0" smtClean="0">
                <a:solidFill>
                  <a:srgbClr val="000000"/>
                </a:solidFill>
                <a:latin typeface="Comic Sans MS" panose="030F0702030302020204" pitchFamily="66" charset="0"/>
              </a:rPr>
              <a:t>vonalvezetés</a:t>
            </a:r>
          </a:p>
          <a:p>
            <a:endParaRPr lang="hu-HU" altLang="hu-HU" sz="2200" dirty="0"/>
          </a:p>
        </p:txBody>
      </p:sp>
    </p:spTree>
    <p:extLst>
      <p:ext uri="{BB962C8B-B14F-4D97-AF65-F5344CB8AC3E}">
        <p14:creationId xmlns:p14="http://schemas.microsoft.com/office/powerpoint/2010/main" val="13959939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460955" y="274638"/>
            <a:ext cx="5592558" cy="728252"/>
          </a:xfrm>
        </p:spPr>
        <p:txBody>
          <a:bodyPr/>
          <a:lstStyle/>
          <a:p>
            <a:r>
              <a:rPr lang="hu-HU" sz="3200" b="1" kern="0" dirty="0" smtClean="0">
                <a:solidFill>
                  <a:srgbClr val="CC0000"/>
                </a:solidFill>
                <a:latin typeface="Comic Sans MS" panose="030F0702030302020204" pitchFamily="66" charset="0"/>
              </a:rPr>
              <a:t>Mi a témahét célja?</a:t>
            </a:r>
            <a:endParaRPr lang="hu-HU" sz="3200" b="1" dirty="0"/>
          </a:p>
        </p:txBody>
      </p:sp>
      <p:sp>
        <p:nvSpPr>
          <p:cNvPr id="3" name="Téglalap 2"/>
          <p:cNvSpPr/>
          <p:nvPr/>
        </p:nvSpPr>
        <p:spPr>
          <a:xfrm>
            <a:off x="2555775" y="1799303"/>
            <a:ext cx="6192689" cy="4327338"/>
          </a:xfrm>
          <a:prstGeom prst="rect">
            <a:avLst/>
          </a:prstGeom>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
                <a:srgbClr val="CC0000"/>
              </a:buClr>
              <a:buSzTx/>
              <a:buFontTx/>
              <a:buChar char="•"/>
              <a:tabLst/>
              <a:defRPr/>
            </a:pPr>
            <a:r>
              <a:rPr kumimoji="0" lang="hu-HU" altLang="hu-HU" sz="2800"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rPr>
              <a:t>Az </a:t>
            </a:r>
            <a:r>
              <a:rPr kumimoji="0" lang="hu-HU" altLang="hu-HU" sz="2800" b="0" i="0" u="none" strike="noStrike" kern="0" cap="none" spc="0" normalizeH="0" baseline="0" noProof="0" dirty="0" smtClean="0">
                <a:ln>
                  <a:noFill/>
                </a:ln>
                <a:solidFill>
                  <a:srgbClr val="000000"/>
                </a:solidFill>
                <a:effectLst/>
                <a:uLnTx/>
                <a:uFillTx/>
                <a:latin typeface="Comic Sans MS" panose="030F0702030302020204" pitchFamily="66" charset="0"/>
                <a:ea typeface="+mn-ea"/>
                <a:cs typeface="Arial"/>
              </a:rPr>
              <a:t>elsősök iskolával </a:t>
            </a:r>
            <a:r>
              <a:rPr kumimoji="0" lang="hu-HU" altLang="hu-HU" sz="2800"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rPr>
              <a:t>kapcsolatos </a:t>
            </a:r>
            <a:r>
              <a:rPr kumimoji="0" lang="hu-HU" altLang="hu-HU" sz="2800" b="0" i="0" u="none" strike="noStrike" kern="0" cap="none" spc="0" normalizeH="0" baseline="0" noProof="0" dirty="0" smtClean="0">
                <a:ln>
                  <a:noFill/>
                </a:ln>
                <a:solidFill>
                  <a:srgbClr val="000000"/>
                </a:solidFill>
                <a:effectLst/>
                <a:uLnTx/>
                <a:uFillTx/>
                <a:latin typeface="Comic Sans MS" panose="030F0702030302020204" pitchFamily="66" charset="0"/>
                <a:ea typeface="+mn-ea"/>
                <a:cs typeface="Arial"/>
              </a:rPr>
              <a:t>félelmeinek oldása</a:t>
            </a:r>
          </a:p>
          <a:p>
            <a:pPr marL="342900" marR="0" lvl="0" indent="-342900" algn="l" defTabSz="914400" rtl="0" eaLnBrk="1" fontAlgn="base" latinLnBrk="0" hangingPunct="1">
              <a:lnSpc>
                <a:spcPct val="100000"/>
              </a:lnSpc>
              <a:spcBef>
                <a:spcPct val="20000"/>
              </a:spcBef>
              <a:spcAft>
                <a:spcPct val="0"/>
              </a:spcAft>
              <a:buClr>
                <a:srgbClr val="CC0000"/>
              </a:buClr>
              <a:buSzTx/>
              <a:buFontTx/>
              <a:buChar char="•"/>
              <a:tabLst/>
              <a:defRPr/>
            </a:pPr>
            <a:r>
              <a:rPr lang="hu-HU" altLang="hu-HU" sz="2800" kern="0" dirty="0" smtClean="0">
                <a:solidFill>
                  <a:srgbClr val="000000"/>
                </a:solidFill>
                <a:latin typeface="Comic Sans MS" panose="030F0702030302020204" pitchFamily="66" charset="0"/>
                <a:cs typeface="Arial"/>
              </a:rPr>
              <a:t>Játékos motiválás</a:t>
            </a:r>
          </a:p>
          <a:p>
            <a:pPr marL="342900" marR="0" lvl="0" indent="-342900" algn="l" defTabSz="914400" rtl="0" eaLnBrk="1" fontAlgn="base" latinLnBrk="0" hangingPunct="1">
              <a:lnSpc>
                <a:spcPct val="100000"/>
              </a:lnSpc>
              <a:spcBef>
                <a:spcPct val="20000"/>
              </a:spcBef>
              <a:spcAft>
                <a:spcPct val="0"/>
              </a:spcAft>
              <a:buClr>
                <a:srgbClr val="CC0000"/>
              </a:buClr>
              <a:buSzTx/>
              <a:buFontTx/>
              <a:buChar char="•"/>
              <a:tabLst/>
              <a:defRPr/>
            </a:pPr>
            <a:r>
              <a:rPr kumimoji="0" lang="hu-HU" altLang="hu-HU" sz="2800" b="0" i="0" u="none" strike="noStrike" kern="0" cap="none" spc="0" normalizeH="0" baseline="0" noProof="0" dirty="0" smtClean="0">
                <a:ln>
                  <a:noFill/>
                </a:ln>
                <a:solidFill>
                  <a:srgbClr val="000000"/>
                </a:solidFill>
                <a:effectLst/>
                <a:uLnTx/>
                <a:uFillTx/>
                <a:latin typeface="Comic Sans MS" panose="030F0702030302020204" pitchFamily="66" charset="0"/>
                <a:ea typeface="+mn-ea"/>
                <a:cs typeface="Arial"/>
              </a:rPr>
              <a:t>Az </a:t>
            </a:r>
            <a:r>
              <a:rPr kumimoji="0" lang="hu-HU" altLang="hu-HU" sz="2800"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rPr>
              <a:t>új környezetben való tájékozódás </a:t>
            </a:r>
            <a:r>
              <a:rPr kumimoji="0" lang="hu-HU" altLang="hu-HU" sz="2800" b="0" i="0" u="none" strike="noStrike" kern="0" cap="none" spc="0" normalizeH="0" baseline="0" noProof="0" dirty="0" smtClean="0">
                <a:ln>
                  <a:noFill/>
                </a:ln>
                <a:solidFill>
                  <a:srgbClr val="000000"/>
                </a:solidFill>
                <a:effectLst/>
                <a:uLnTx/>
                <a:uFillTx/>
                <a:latin typeface="Comic Sans MS" panose="030F0702030302020204" pitchFamily="66" charset="0"/>
                <a:ea typeface="+mn-ea"/>
                <a:cs typeface="Arial"/>
              </a:rPr>
              <a:t>segítése</a:t>
            </a:r>
          </a:p>
          <a:p>
            <a:pPr marL="342900" marR="0" lvl="0" indent="-342900" algn="l" defTabSz="914400" rtl="0" eaLnBrk="1" fontAlgn="base" latinLnBrk="0" hangingPunct="1">
              <a:lnSpc>
                <a:spcPct val="100000"/>
              </a:lnSpc>
              <a:spcBef>
                <a:spcPct val="20000"/>
              </a:spcBef>
              <a:spcAft>
                <a:spcPct val="0"/>
              </a:spcAft>
              <a:buClr>
                <a:srgbClr val="CC0000"/>
              </a:buClr>
              <a:buSzTx/>
              <a:buFontTx/>
              <a:buChar char="•"/>
              <a:tabLst/>
              <a:defRPr/>
            </a:pPr>
            <a:r>
              <a:rPr kumimoji="0" lang="hu-HU" altLang="hu-HU" sz="2800" b="0" i="0" u="none" strike="noStrike" kern="0" cap="none" spc="0" normalizeH="0" baseline="0" noProof="0" dirty="0" smtClean="0">
                <a:ln>
                  <a:noFill/>
                </a:ln>
                <a:solidFill>
                  <a:srgbClr val="000000"/>
                </a:solidFill>
                <a:effectLst/>
                <a:uLnTx/>
                <a:uFillTx/>
                <a:latin typeface="Comic Sans MS" panose="030F0702030302020204" pitchFamily="66" charset="0"/>
                <a:ea typeface="+mn-ea"/>
                <a:cs typeface="Arial"/>
              </a:rPr>
              <a:t>Társas kapcsolatok megfigyelése, kialakulásának segítése</a:t>
            </a:r>
          </a:p>
          <a:p>
            <a:pPr marL="342900" marR="0" lvl="0" indent="-342900" algn="l" defTabSz="914400" rtl="0" eaLnBrk="1" fontAlgn="base" latinLnBrk="0" hangingPunct="1">
              <a:lnSpc>
                <a:spcPct val="100000"/>
              </a:lnSpc>
              <a:spcBef>
                <a:spcPct val="20000"/>
              </a:spcBef>
              <a:spcAft>
                <a:spcPct val="0"/>
              </a:spcAft>
              <a:buClr>
                <a:srgbClr val="CC0000"/>
              </a:buClr>
              <a:buSzTx/>
              <a:buFontTx/>
              <a:buChar char="•"/>
              <a:tabLst/>
              <a:defRPr/>
            </a:pPr>
            <a:r>
              <a:rPr kumimoji="0" lang="hu-HU" altLang="hu-HU" sz="2800"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rPr>
              <a:t>Az iskolai szokásrend </a:t>
            </a:r>
            <a:r>
              <a:rPr kumimoji="0" lang="hu-HU" altLang="hu-HU" sz="2800" b="0" i="0" u="none" strike="noStrike" kern="0" cap="none" spc="0" normalizeH="0" baseline="0" noProof="0" dirty="0" smtClean="0">
                <a:ln>
                  <a:noFill/>
                </a:ln>
                <a:solidFill>
                  <a:srgbClr val="000000"/>
                </a:solidFill>
                <a:effectLst/>
                <a:uLnTx/>
                <a:uFillTx/>
                <a:latin typeface="Comic Sans MS" panose="030F0702030302020204" pitchFamily="66" charset="0"/>
                <a:ea typeface="+mn-ea"/>
                <a:cs typeface="Arial"/>
              </a:rPr>
              <a:t>kialakítása</a:t>
            </a:r>
          </a:p>
          <a:p>
            <a:pPr marL="0" marR="0" lvl="0" indent="0" algn="l" defTabSz="914400" rtl="0" eaLnBrk="1" fontAlgn="base" latinLnBrk="0" hangingPunct="1">
              <a:lnSpc>
                <a:spcPct val="100000"/>
              </a:lnSpc>
              <a:spcBef>
                <a:spcPct val="20000"/>
              </a:spcBef>
              <a:spcAft>
                <a:spcPct val="0"/>
              </a:spcAft>
              <a:buClr>
                <a:srgbClr val="CC0000"/>
              </a:buClr>
              <a:buSzTx/>
              <a:buFontTx/>
              <a:buNone/>
              <a:tabLst/>
              <a:defRPr/>
            </a:pPr>
            <a:r>
              <a:rPr kumimoji="0" lang="hu-HU" altLang="hu-HU" sz="2400" b="0" i="0" u="none" strike="noStrike" kern="0" cap="none" spc="0" normalizeH="0" baseline="0" noProof="0" dirty="0" smtClean="0">
                <a:ln>
                  <a:noFill/>
                </a:ln>
                <a:solidFill>
                  <a:srgbClr val="000000"/>
                </a:solidFill>
                <a:effectLst/>
                <a:uLnTx/>
                <a:uFillTx/>
                <a:latin typeface="Comic Sans MS" panose="030F0702030302020204" pitchFamily="66" charset="0"/>
                <a:ea typeface="+mn-ea"/>
                <a:cs typeface="Arial"/>
              </a:rPr>
              <a:t> </a:t>
            </a:r>
            <a:endParaRPr kumimoji="0" lang="hu-HU" altLang="hu-HU" sz="2400"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endParaRPr>
          </a:p>
        </p:txBody>
      </p:sp>
    </p:spTree>
    <p:extLst>
      <p:ext uri="{BB962C8B-B14F-4D97-AF65-F5344CB8AC3E}">
        <p14:creationId xmlns:p14="http://schemas.microsoft.com/office/powerpoint/2010/main" val="403632440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259632" y="334978"/>
            <a:ext cx="7531283" cy="742384"/>
          </a:xfrm>
        </p:spPr>
        <p:txBody>
          <a:bodyPr/>
          <a:lstStyle/>
          <a:p>
            <a:r>
              <a:rPr lang="hu-HU" sz="3600" dirty="0" smtClean="0">
                <a:solidFill>
                  <a:srgbClr val="C00000"/>
                </a:solidFill>
                <a:latin typeface="Comic Sans MS" panose="030F0702030302020204" pitchFamily="66" charset="0"/>
              </a:rPr>
              <a:t>Képességfejlesztő sakk</a:t>
            </a:r>
            <a:br>
              <a:rPr lang="hu-HU" sz="3600" dirty="0" smtClean="0">
                <a:solidFill>
                  <a:srgbClr val="C00000"/>
                </a:solidFill>
                <a:latin typeface="Comic Sans MS" panose="030F0702030302020204" pitchFamily="66" charset="0"/>
              </a:rPr>
            </a:br>
            <a:r>
              <a:rPr lang="hu-HU" sz="3600" dirty="0">
                <a:solidFill>
                  <a:srgbClr val="C00000"/>
                </a:solidFill>
                <a:latin typeface="Comic Sans MS" panose="030F0702030302020204" pitchFamily="66" charset="0"/>
              </a:rPr>
              <a:t> </a:t>
            </a:r>
            <a:r>
              <a:rPr lang="hu-HU" sz="3600" dirty="0" smtClean="0">
                <a:solidFill>
                  <a:srgbClr val="C00000"/>
                </a:solidFill>
                <a:latin typeface="Comic Sans MS" panose="030F0702030302020204" pitchFamily="66" charset="0"/>
              </a:rPr>
              <a:t>                              1-2.osztályban</a:t>
            </a:r>
            <a:endParaRPr lang="hu-HU" sz="3600" dirty="0"/>
          </a:p>
        </p:txBody>
      </p:sp>
      <p:sp>
        <p:nvSpPr>
          <p:cNvPr id="3" name="Tartalom helye 2"/>
          <p:cNvSpPr>
            <a:spLocks noGrp="1"/>
          </p:cNvSpPr>
          <p:nvPr>
            <p:ph idx="1"/>
          </p:nvPr>
        </p:nvSpPr>
        <p:spPr>
          <a:xfrm>
            <a:off x="2453488" y="1294647"/>
            <a:ext cx="6995311" cy="5184812"/>
          </a:xfrm>
        </p:spPr>
        <p:txBody>
          <a:bodyPr/>
          <a:lstStyle/>
          <a:p>
            <a:r>
              <a:rPr lang="hu-HU" sz="2000" dirty="0" smtClean="0">
                <a:latin typeface="Comic Sans MS" panose="030F0702030302020204" pitchFamily="66" charset="0"/>
              </a:rPr>
              <a:t>A Sakkpalota program</a:t>
            </a:r>
          </a:p>
          <a:p>
            <a:pPr>
              <a:buFont typeface="Wingdings" panose="05000000000000000000" pitchFamily="2" charset="2"/>
              <a:buChar char="Ø"/>
            </a:pPr>
            <a:r>
              <a:rPr lang="hu-HU" sz="2000" dirty="0">
                <a:latin typeface="Comic Sans MS" panose="030F0702030302020204" pitchFamily="66" charset="0"/>
              </a:rPr>
              <a:t> </a:t>
            </a:r>
            <a:r>
              <a:rPr lang="hu-HU" sz="2000" dirty="0" smtClean="0">
                <a:latin typeface="Comic Sans MS" panose="030F0702030302020204" pitchFamily="66" charset="0"/>
              </a:rPr>
              <a:t>   egy komplex </a:t>
            </a:r>
            <a:r>
              <a:rPr lang="hu-HU" sz="2000" dirty="0">
                <a:latin typeface="Comic Sans MS" panose="030F0702030302020204" pitchFamily="66" charset="0"/>
              </a:rPr>
              <a:t>képességfejlesztő </a:t>
            </a:r>
            <a:r>
              <a:rPr lang="hu-HU" sz="2000" dirty="0" smtClean="0">
                <a:latin typeface="Comic Sans MS" panose="030F0702030302020204" pitchFamily="66" charset="0"/>
              </a:rPr>
              <a:t>módszer,</a:t>
            </a:r>
          </a:p>
          <a:p>
            <a:pPr>
              <a:buFont typeface="Wingdings" panose="05000000000000000000" pitchFamily="2" charset="2"/>
              <a:buChar char="Ø"/>
            </a:pPr>
            <a:r>
              <a:rPr lang="hu-HU" sz="2000" dirty="0">
                <a:latin typeface="Comic Sans MS" panose="030F0702030302020204" pitchFamily="66" charset="0"/>
              </a:rPr>
              <a:t> </a:t>
            </a:r>
            <a:r>
              <a:rPr lang="hu-HU" sz="2000" dirty="0" smtClean="0">
                <a:latin typeface="Comic Sans MS" panose="030F0702030302020204" pitchFamily="66" charset="0"/>
              </a:rPr>
              <a:t>   segíti </a:t>
            </a:r>
            <a:r>
              <a:rPr lang="hu-HU" sz="2000" dirty="0">
                <a:latin typeface="Comic Sans MS" panose="030F0702030302020204" pitchFamily="66" charset="0"/>
              </a:rPr>
              <a:t>a sikeres tanulási folyamatot, a tudatos </a:t>
            </a:r>
            <a:r>
              <a:rPr lang="hu-HU" sz="2000" dirty="0" smtClean="0">
                <a:latin typeface="Comic Sans MS" panose="030F0702030302020204" pitchFamily="66" charset="0"/>
              </a:rPr>
              <a:t> </a:t>
            </a:r>
          </a:p>
          <a:p>
            <a:pPr>
              <a:buFont typeface="Wingdings" panose="05000000000000000000" pitchFamily="2" charset="2"/>
              <a:buChar char="Ø"/>
            </a:pPr>
            <a:r>
              <a:rPr lang="hu-HU" sz="2000" dirty="0">
                <a:latin typeface="Comic Sans MS" panose="030F0702030302020204" pitchFamily="66" charset="0"/>
              </a:rPr>
              <a:t> </a:t>
            </a:r>
            <a:r>
              <a:rPr lang="hu-HU" sz="2000" dirty="0" smtClean="0">
                <a:latin typeface="Comic Sans MS" panose="030F0702030302020204" pitchFamily="66" charset="0"/>
              </a:rPr>
              <a:t>   ismeretelsajátítást.</a:t>
            </a:r>
          </a:p>
          <a:p>
            <a:pPr marL="0" indent="0">
              <a:buNone/>
            </a:pPr>
            <a:endParaRPr lang="hu-HU" sz="2000" dirty="0" smtClean="0">
              <a:latin typeface="Comic Sans MS" panose="030F0702030302020204" pitchFamily="66" charset="0"/>
            </a:endParaRPr>
          </a:p>
          <a:p>
            <a:r>
              <a:rPr lang="hu-HU" sz="2000" dirty="0" smtClean="0">
                <a:latin typeface="Comic Sans MS" panose="030F0702030302020204" pitchFamily="66" charset="0"/>
              </a:rPr>
              <a:t>A sakk:</a:t>
            </a:r>
          </a:p>
          <a:p>
            <a:pPr marL="0" indent="0">
              <a:buNone/>
            </a:pPr>
            <a:r>
              <a:rPr lang="hu-HU" sz="2000" dirty="0" smtClean="0">
                <a:latin typeface="Comic Sans MS" panose="030F0702030302020204" pitchFamily="66" charset="0"/>
              </a:rPr>
              <a:t>       -taneszköz is,</a:t>
            </a:r>
          </a:p>
          <a:p>
            <a:pPr marL="0" indent="0">
              <a:buNone/>
            </a:pPr>
            <a:r>
              <a:rPr lang="hu-HU" sz="2000" dirty="0" smtClean="0">
                <a:latin typeface="Comic Sans MS" panose="030F0702030302020204" pitchFamily="66" charset="0"/>
              </a:rPr>
              <a:t>       -ami ok-okozati gondolkodást fejlesztő,</a:t>
            </a:r>
          </a:p>
          <a:p>
            <a:pPr marL="0" indent="0">
              <a:buNone/>
            </a:pPr>
            <a:r>
              <a:rPr lang="hu-HU" sz="2000" dirty="0">
                <a:latin typeface="Comic Sans MS" panose="030F0702030302020204" pitchFamily="66" charset="0"/>
              </a:rPr>
              <a:t>       </a:t>
            </a:r>
            <a:r>
              <a:rPr lang="hu-HU" sz="2000" dirty="0" smtClean="0">
                <a:latin typeface="Comic Sans MS" panose="030F0702030302020204" pitchFamily="66" charset="0"/>
              </a:rPr>
              <a:t>-szabályrendszer alapján vizuális </a:t>
            </a:r>
          </a:p>
          <a:p>
            <a:pPr marL="0" indent="0">
              <a:buNone/>
            </a:pPr>
            <a:r>
              <a:rPr lang="hu-HU" sz="2000" dirty="0">
                <a:latin typeface="Comic Sans MS" panose="030F0702030302020204" pitchFamily="66" charset="0"/>
              </a:rPr>
              <a:t> </a:t>
            </a:r>
            <a:r>
              <a:rPr lang="hu-HU" sz="2000" dirty="0" smtClean="0">
                <a:latin typeface="Comic Sans MS" panose="030F0702030302020204" pitchFamily="66" charset="0"/>
              </a:rPr>
              <a:t>       szimbólumrendszerrel működő,</a:t>
            </a:r>
          </a:p>
          <a:p>
            <a:pPr marL="0" indent="0">
              <a:buNone/>
            </a:pPr>
            <a:r>
              <a:rPr lang="hu-HU" sz="2000" dirty="0" smtClean="0">
                <a:latin typeface="Comic Sans MS" panose="030F0702030302020204" pitchFamily="66" charset="0"/>
              </a:rPr>
              <a:t>       -a matematikát, olvasást, szóbeli kifejezést és </a:t>
            </a:r>
          </a:p>
          <a:p>
            <a:pPr marL="0" indent="0">
              <a:buNone/>
            </a:pPr>
            <a:r>
              <a:rPr lang="hu-HU" sz="2000" dirty="0">
                <a:latin typeface="Comic Sans MS" panose="030F0702030302020204" pitchFamily="66" charset="0"/>
              </a:rPr>
              <a:t> </a:t>
            </a:r>
            <a:r>
              <a:rPr lang="hu-HU" sz="2000" dirty="0" smtClean="0">
                <a:latin typeface="Comic Sans MS" panose="030F0702030302020204" pitchFamily="66" charset="0"/>
              </a:rPr>
              <a:t>       logikát  </a:t>
            </a:r>
            <a:r>
              <a:rPr lang="hu-HU" sz="2000" dirty="0">
                <a:latin typeface="Comic Sans MS" panose="030F0702030302020204" pitchFamily="66" charset="0"/>
              </a:rPr>
              <a:t>fejlesztő stratégiai játék.</a:t>
            </a:r>
          </a:p>
          <a:p>
            <a:pPr marL="0" indent="0">
              <a:buNone/>
            </a:pPr>
            <a:r>
              <a:rPr lang="hu-HU" sz="2000" dirty="0">
                <a:solidFill>
                  <a:srgbClr val="C00000"/>
                </a:solidFill>
                <a:latin typeface="Comic Sans MS" panose="030F0702030302020204" pitchFamily="66" charset="0"/>
              </a:rPr>
              <a:t> </a:t>
            </a:r>
            <a:r>
              <a:rPr lang="hu-HU" sz="2000" dirty="0" smtClean="0">
                <a:solidFill>
                  <a:srgbClr val="C00000"/>
                </a:solidFill>
                <a:latin typeface="Comic Sans MS" panose="030F0702030302020204" pitchFamily="66" charset="0"/>
              </a:rPr>
              <a:t>      </a:t>
            </a:r>
            <a:endParaRPr lang="hu-HU" sz="2800" dirty="0">
              <a:solidFill>
                <a:srgbClr val="C00000"/>
              </a:solidFill>
              <a:latin typeface="Comic Sans MS" panose="030F0702030302020204" pitchFamily="66" charset="0"/>
            </a:endParaRPr>
          </a:p>
          <a:p>
            <a:endParaRPr lang="hu-HU"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23900538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109913" y="78658"/>
            <a:ext cx="5943600" cy="875071"/>
          </a:xfrm>
        </p:spPr>
        <p:txBody>
          <a:bodyPr/>
          <a:lstStyle/>
          <a:p>
            <a:pPr algn="ctr"/>
            <a:r>
              <a:rPr lang="hu-HU" sz="4000" b="1" dirty="0" smtClean="0">
                <a:solidFill>
                  <a:srgbClr val="C00000"/>
                </a:solidFill>
                <a:latin typeface="Comic Sans MS" panose="030F0702030302020204" pitchFamily="66" charset="0"/>
              </a:rPr>
              <a:t>Napirend</a:t>
            </a:r>
            <a:endParaRPr lang="hu-HU" sz="4000" b="1" dirty="0">
              <a:solidFill>
                <a:srgbClr val="C00000"/>
              </a:solidFill>
              <a:latin typeface="Comic Sans MS" panose="030F0702030302020204" pitchFamily="66" charset="0"/>
            </a:endParaRPr>
          </a:p>
        </p:txBody>
      </p:sp>
      <p:sp>
        <p:nvSpPr>
          <p:cNvPr id="3" name="Téglalap 2"/>
          <p:cNvSpPr/>
          <p:nvPr/>
        </p:nvSpPr>
        <p:spPr>
          <a:xfrm>
            <a:off x="3109913" y="953729"/>
            <a:ext cx="5847273" cy="4293483"/>
          </a:xfrm>
          <a:prstGeom prst="rect">
            <a:avLst/>
          </a:prstGeom>
        </p:spPr>
        <p:txBody>
          <a:bodyPr wrap="square">
            <a:spAutoFit/>
          </a:bodyPr>
          <a:lstStyle/>
          <a:p>
            <a:pPr marL="342900" marR="0" lvl="0" indent="-34290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hu-HU" sz="2200" b="0" i="0" u="none" strike="noStrike" kern="1200" cap="none" spc="0" normalizeH="0" baseline="0" noProof="0" dirty="0" smtClean="0">
                <a:ln>
                  <a:noFill/>
                </a:ln>
                <a:solidFill>
                  <a:srgbClr val="000000"/>
                </a:solidFill>
                <a:effectLst/>
                <a:uLnTx/>
                <a:uFillTx/>
                <a:latin typeface="Comic Sans MS" panose="030F0702030302020204" pitchFamily="66" charset="0"/>
                <a:ea typeface="+mn-ea"/>
                <a:cs typeface="Arial" panose="020B0604020202020204" pitchFamily="34" charset="0"/>
              </a:rPr>
              <a:t>Ügyelet </a:t>
            </a:r>
            <a:r>
              <a:rPr kumimoji="0" lang="hu-HU" sz="2000" b="0" i="0" u="none" strike="noStrike" kern="1200" cap="none" spc="0" normalizeH="0" baseline="0" noProof="0" dirty="0" smtClean="0">
                <a:ln>
                  <a:noFill/>
                </a:ln>
                <a:solidFill>
                  <a:srgbClr val="000000"/>
                </a:solidFill>
                <a:effectLst/>
                <a:uLnTx/>
                <a:uFillTx/>
                <a:latin typeface="Comic Sans MS" panose="030F0702030302020204" pitchFamily="66" charset="0"/>
                <a:ea typeface="+mn-ea"/>
                <a:cs typeface="Arial" panose="020B0604020202020204" pitchFamily="34" charset="0"/>
              </a:rPr>
              <a:t>(reggel 7 órától)</a:t>
            </a:r>
          </a:p>
          <a:p>
            <a:pPr marL="342900" marR="0" lvl="0" indent="-34290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hu-HU" sz="2000" b="0" i="0" u="none" strike="noStrike" kern="1200" cap="none" spc="0" normalizeH="0" baseline="0" noProof="0" dirty="0" smtClean="0">
                <a:ln>
                  <a:noFill/>
                </a:ln>
                <a:solidFill>
                  <a:srgbClr val="000000"/>
                </a:solidFill>
                <a:effectLst/>
                <a:uLnTx/>
                <a:uFillTx/>
                <a:latin typeface="Comic Sans MS" panose="030F0702030302020204" pitchFamily="66" charset="0"/>
                <a:ea typeface="+mn-ea"/>
                <a:cs typeface="Arial" panose="020B0604020202020204" pitchFamily="34" charset="0"/>
              </a:rPr>
              <a:t>Tanórák</a:t>
            </a:r>
          </a:p>
          <a:p>
            <a:pPr marL="342900" marR="0" lvl="0" indent="-34290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hu-HU" sz="2000" b="0" i="0" u="none" strike="noStrike" kern="1200" cap="none" spc="0" normalizeH="0" baseline="0" noProof="0" dirty="0" smtClean="0">
                <a:ln>
                  <a:noFill/>
                </a:ln>
                <a:solidFill>
                  <a:srgbClr val="000000"/>
                </a:solidFill>
                <a:effectLst/>
                <a:uLnTx/>
                <a:uFillTx/>
                <a:latin typeface="Comic Sans MS" panose="030F0702030302020204" pitchFamily="66" charset="0"/>
                <a:ea typeface="+mn-ea"/>
                <a:cs typeface="Arial" panose="020B0604020202020204" pitchFamily="34" charset="0"/>
              </a:rPr>
              <a:t>Ebéd </a:t>
            </a:r>
          </a:p>
          <a:p>
            <a:pPr marL="342900" marR="0" lvl="0" indent="-34290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hu-HU" sz="2000" b="0" i="0" u="none" strike="noStrike" kern="1200" cap="none" spc="0" normalizeH="0" baseline="0" noProof="0" dirty="0" smtClean="0">
                <a:ln>
                  <a:noFill/>
                </a:ln>
                <a:solidFill>
                  <a:srgbClr val="000000"/>
                </a:solidFill>
                <a:effectLst/>
                <a:uLnTx/>
                <a:uFillTx/>
                <a:latin typeface="Comic Sans MS" panose="030F0702030302020204" pitchFamily="66" charset="0"/>
                <a:ea typeface="+mn-ea"/>
                <a:cs typeface="Arial" panose="020B0604020202020204" pitchFamily="34" charset="0"/>
              </a:rPr>
              <a:t>Szabadidős tevékenység </a:t>
            </a:r>
          </a:p>
          <a:p>
            <a:pPr marL="342900" marR="0" lvl="0" indent="-34290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hu-HU" sz="2000" b="0" i="0" u="none" strike="noStrike" kern="1200" cap="none" spc="0" normalizeH="0" baseline="0" noProof="0" dirty="0" smtClean="0">
                <a:ln>
                  <a:noFill/>
                </a:ln>
                <a:solidFill>
                  <a:srgbClr val="000000"/>
                </a:solidFill>
                <a:effectLst/>
                <a:uLnTx/>
                <a:uFillTx/>
                <a:latin typeface="Comic Sans MS" panose="030F0702030302020204" pitchFamily="66" charset="0"/>
                <a:ea typeface="+mn-ea"/>
                <a:cs typeface="Arial" panose="020B0604020202020204" pitchFamily="34" charset="0"/>
              </a:rPr>
              <a:t>Napközis foglalkozások </a:t>
            </a:r>
          </a:p>
          <a:p>
            <a:pPr marL="342900" marR="0" lvl="0" indent="-342900" algn="l" defTabSz="914400" rtl="0" eaLnBrk="1" fontAlgn="base" latinLnBrk="0" hangingPunct="1">
              <a:lnSpc>
                <a:spcPct val="150000"/>
              </a:lnSpc>
              <a:spcBef>
                <a:spcPct val="0"/>
              </a:spcBef>
              <a:spcAft>
                <a:spcPct val="0"/>
              </a:spcAft>
              <a:buClrTx/>
              <a:buSzTx/>
              <a:buFont typeface="Wingdings" panose="05000000000000000000" pitchFamily="2" charset="2"/>
              <a:buChar char="Ø"/>
              <a:tabLst/>
              <a:defRPr/>
            </a:pPr>
            <a:r>
              <a:rPr lang="hu-HU" sz="2000" dirty="0">
                <a:solidFill>
                  <a:srgbClr val="000000"/>
                </a:solidFill>
                <a:latin typeface="Comic Sans MS" panose="030F0702030302020204" pitchFamily="66" charset="0"/>
                <a:cs typeface="Arial" panose="020B0604020202020204" pitchFamily="34" charset="0"/>
              </a:rPr>
              <a:t> </a:t>
            </a:r>
            <a:r>
              <a:rPr lang="hu-HU" sz="2000" dirty="0" smtClean="0">
                <a:solidFill>
                  <a:srgbClr val="000000"/>
                </a:solidFill>
                <a:latin typeface="Comic Sans MS" panose="030F0702030302020204" pitchFamily="66" charset="0"/>
                <a:cs typeface="Arial" panose="020B0604020202020204" pitchFamily="34" charset="0"/>
              </a:rPr>
              <a:t>    Védett </a:t>
            </a:r>
            <a:r>
              <a:rPr lang="hu-HU" sz="2000" dirty="0">
                <a:solidFill>
                  <a:srgbClr val="000000"/>
                </a:solidFill>
                <a:latin typeface="Comic Sans MS" panose="030F0702030302020204" pitchFamily="66" charset="0"/>
                <a:cs typeface="Arial" panose="020B0604020202020204" pitchFamily="34" charset="0"/>
              </a:rPr>
              <a:t>tanulási idő (14:25 - </a:t>
            </a:r>
            <a:r>
              <a:rPr lang="hu-HU" sz="2000" dirty="0" smtClean="0">
                <a:solidFill>
                  <a:srgbClr val="000000"/>
                </a:solidFill>
                <a:latin typeface="Comic Sans MS" panose="030F0702030302020204" pitchFamily="66" charset="0"/>
                <a:cs typeface="Arial" panose="020B0604020202020204" pitchFamily="34" charset="0"/>
              </a:rPr>
              <a:t>15:10)</a:t>
            </a:r>
            <a:endParaRPr kumimoji="0" lang="hu-HU" sz="2000" b="0" i="0" u="none" strike="noStrike" kern="1200" cap="none" spc="0" normalizeH="0" baseline="0" noProof="0" dirty="0" smtClean="0">
              <a:ln>
                <a:noFill/>
              </a:ln>
              <a:solidFill>
                <a:srgbClr val="000000"/>
              </a:solidFill>
              <a:effectLst/>
              <a:uLnTx/>
              <a:uFillTx/>
              <a:latin typeface="Comic Sans MS" panose="030F0702030302020204" pitchFamily="66" charset="0"/>
              <a:ea typeface="+mn-ea"/>
              <a:cs typeface="Arial" panose="020B0604020202020204" pitchFamily="34" charset="0"/>
            </a:endParaRPr>
          </a:p>
          <a:p>
            <a:pPr marL="342900" marR="0" lvl="0" indent="-342900" algn="l" defTabSz="914400" rtl="0" eaLnBrk="1" fontAlgn="base" latinLnBrk="0" hangingPunct="1">
              <a:lnSpc>
                <a:spcPct val="150000"/>
              </a:lnSpc>
              <a:spcBef>
                <a:spcPct val="0"/>
              </a:spcBef>
              <a:spcAft>
                <a:spcPct val="0"/>
              </a:spcAft>
              <a:buClrTx/>
              <a:buSzTx/>
              <a:buFont typeface="Wingdings" panose="05000000000000000000" pitchFamily="2" charset="2"/>
              <a:buChar char="Ø"/>
              <a:tabLst/>
              <a:defRPr/>
            </a:pPr>
            <a:r>
              <a:rPr kumimoji="0" lang="hu-HU" sz="2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hu-HU" sz="2000" b="0" i="0" u="none" strike="noStrike" kern="1200" cap="none" spc="0" normalizeH="0" baseline="0" noProof="0" dirty="0" smtClean="0">
                <a:ln>
                  <a:noFill/>
                </a:ln>
                <a:solidFill>
                  <a:srgbClr val="000000"/>
                </a:solidFill>
                <a:effectLst/>
                <a:uLnTx/>
                <a:uFillTx/>
                <a:latin typeface="Comic Sans MS" panose="030F0702030302020204" pitchFamily="66" charset="0"/>
                <a:ea typeface="+mn-ea"/>
                <a:cs typeface="Arial" panose="020B0604020202020204" pitchFamily="34" charset="0"/>
              </a:rPr>
              <a:t>    Kulturális</a:t>
            </a:r>
            <a:r>
              <a:rPr kumimoji="0" lang="hu-HU" sz="2000" b="0" i="0" u="none" strike="noStrike" kern="1200" cap="none" spc="0" normalizeH="0" noProof="0" dirty="0" smtClean="0">
                <a:ln>
                  <a:noFill/>
                </a:ln>
                <a:solidFill>
                  <a:srgbClr val="000000"/>
                </a:solidFill>
                <a:effectLst/>
                <a:uLnTx/>
                <a:uFillTx/>
                <a:latin typeface="Comic Sans MS" panose="030F0702030302020204" pitchFamily="66" charset="0"/>
                <a:ea typeface="+mn-ea"/>
                <a:cs typeface="Arial" panose="020B0604020202020204" pitchFamily="34" charset="0"/>
              </a:rPr>
              <a:t> és </a:t>
            </a:r>
            <a:r>
              <a:rPr kumimoji="0" lang="hu-HU" sz="2000" b="0" i="0" u="none" strike="noStrike" kern="1200" cap="none" spc="0" normalizeH="0" baseline="0" noProof="0" dirty="0" smtClean="0">
                <a:ln>
                  <a:noFill/>
                </a:ln>
                <a:solidFill>
                  <a:srgbClr val="000000"/>
                </a:solidFill>
                <a:effectLst/>
                <a:uLnTx/>
                <a:uFillTx/>
                <a:latin typeface="Comic Sans MS" panose="030F0702030302020204" pitchFamily="66" charset="0"/>
                <a:ea typeface="+mn-ea"/>
                <a:cs typeface="Arial" panose="020B0604020202020204" pitchFamily="34" charset="0"/>
              </a:rPr>
              <a:t>manuális tevékenységek</a:t>
            </a:r>
          </a:p>
          <a:p>
            <a:pPr marL="342900" marR="0" lvl="0" indent="-342900" algn="l" defTabSz="914400" rtl="0" eaLnBrk="1" fontAlgn="base" latinLnBrk="0" hangingPunct="1">
              <a:lnSpc>
                <a:spcPct val="150000"/>
              </a:lnSpc>
              <a:spcBef>
                <a:spcPct val="0"/>
              </a:spcBef>
              <a:spcAft>
                <a:spcPct val="0"/>
              </a:spcAft>
              <a:buClrTx/>
              <a:buSzTx/>
              <a:buFont typeface="Wingdings" panose="05000000000000000000" pitchFamily="2" charset="2"/>
              <a:buChar char="Ø"/>
              <a:tabLst/>
              <a:defRPr/>
            </a:pPr>
            <a:r>
              <a:rPr kumimoji="0" lang="hu-HU" sz="2000" b="0" i="0" u="none" strike="noStrike" kern="1200" cap="none" spc="0" normalizeH="0" baseline="0" noProof="0" dirty="0" smtClean="0">
                <a:ln>
                  <a:noFill/>
                </a:ln>
                <a:solidFill>
                  <a:srgbClr val="000000"/>
                </a:solidFill>
                <a:effectLst/>
                <a:uLnTx/>
                <a:uFillTx/>
                <a:latin typeface="Comic Sans MS" panose="030F0702030302020204" pitchFamily="66" charset="0"/>
                <a:ea typeface="+mn-ea"/>
                <a:cs typeface="Arial" panose="020B0604020202020204" pitchFamily="34" charset="0"/>
              </a:rPr>
              <a:t>     Ünnepkörökhöz kapcsolódó projektek.</a:t>
            </a:r>
          </a:p>
          <a:p>
            <a:pPr marL="342900" marR="0" lvl="0" indent="-34290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hu-HU" sz="2000" b="0" i="0" u="none" strike="noStrike" kern="1200" cap="none" spc="0" normalizeH="0" baseline="0" noProof="0" dirty="0" smtClean="0">
                <a:ln>
                  <a:noFill/>
                </a:ln>
                <a:solidFill>
                  <a:srgbClr val="000000"/>
                </a:solidFill>
                <a:effectLst/>
                <a:uLnTx/>
                <a:uFillTx/>
                <a:latin typeface="Comic Sans MS" panose="030F0702030302020204" pitchFamily="66" charset="0"/>
                <a:ea typeface="+mn-ea"/>
                <a:cs typeface="Arial" panose="020B0604020202020204" pitchFamily="34" charset="0"/>
              </a:rPr>
              <a:t>Ügyelet (16-17 óráig)</a:t>
            </a:r>
            <a:endParaRPr kumimoji="0" lang="hu-HU" sz="2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236551126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109911" y="196644"/>
            <a:ext cx="3507197" cy="2094271"/>
          </a:xfrm>
        </p:spPr>
        <p:txBody>
          <a:bodyPr/>
          <a:lstStyle/>
          <a:p>
            <a:r>
              <a:rPr lang="hu-HU" sz="4000" b="1" dirty="0" smtClean="0">
                <a:solidFill>
                  <a:srgbClr val="C00000"/>
                </a:solidFill>
                <a:latin typeface="Comic Sans MS" panose="030F0702030302020204" pitchFamily="66" charset="0"/>
              </a:rPr>
              <a:t>A napközi    </a:t>
            </a:r>
            <a:br>
              <a:rPr lang="hu-HU" sz="4000" b="1" dirty="0" smtClean="0">
                <a:solidFill>
                  <a:srgbClr val="C00000"/>
                </a:solidFill>
                <a:latin typeface="Comic Sans MS" panose="030F0702030302020204" pitchFamily="66" charset="0"/>
              </a:rPr>
            </a:br>
            <a:r>
              <a:rPr lang="hu-HU" sz="4000" b="1" dirty="0">
                <a:solidFill>
                  <a:srgbClr val="C00000"/>
                </a:solidFill>
                <a:latin typeface="Comic Sans MS" panose="030F0702030302020204" pitchFamily="66" charset="0"/>
              </a:rPr>
              <a:t> </a:t>
            </a:r>
            <a:r>
              <a:rPr lang="hu-HU" sz="4000" b="1" dirty="0" smtClean="0">
                <a:solidFill>
                  <a:srgbClr val="C00000"/>
                </a:solidFill>
                <a:latin typeface="Comic Sans MS" panose="030F0702030302020204" pitchFamily="66" charset="0"/>
              </a:rPr>
              <a:t>   feladatai</a:t>
            </a:r>
            <a:endParaRPr lang="hu-HU" sz="4000" b="1" dirty="0">
              <a:solidFill>
                <a:srgbClr val="C00000"/>
              </a:solidFill>
              <a:latin typeface="Comic Sans MS" panose="030F0702030302020204" pitchFamily="66" charset="0"/>
            </a:endParaRPr>
          </a:p>
        </p:txBody>
      </p:sp>
      <p:sp>
        <p:nvSpPr>
          <p:cNvPr id="3" name="Téglalap 2"/>
          <p:cNvSpPr/>
          <p:nvPr/>
        </p:nvSpPr>
        <p:spPr>
          <a:xfrm>
            <a:off x="2571184" y="2487559"/>
            <a:ext cx="6572816" cy="4401205"/>
          </a:xfrm>
          <a:prstGeom prst="rect">
            <a:avLst/>
          </a:prstGeom>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hu-HU" sz="2800" b="0" i="0" u="none" strike="noStrike" kern="1200" cap="none" spc="0" normalizeH="0" baseline="0" noProof="0" dirty="0" smtClean="0">
                <a:ln>
                  <a:noFill/>
                </a:ln>
                <a:solidFill>
                  <a:srgbClr val="000000"/>
                </a:solidFill>
                <a:effectLst/>
                <a:uLnTx/>
                <a:uFillTx/>
                <a:latin typeface="Comic Sans MS" panose="030F0702030302020204" pitchFamily="66" charset="0"/>
                <a:ea typeface="+mn-ea"/>
                <a:cs typeface="Arial" panose="020B0604020202020204" pitchFamily="34" charset="0"/>
              </a:rPr>
              <a:t>A tanulás segítése, ismeretek rögzítése, felkészítés az  önálló tanulásra</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800" b="0" i="0" u="none" strike="noStrike" kern="1200" cap="none" spc="0" normalizeH="0" baseline="0" noProof="0" dirty="0" smtClean="0">
              <a:ln>
                <a:noFill/>
              </a:ln>
              <a:solidFill>
                <a:srgbClr val="000000"/>
              </a:solidFill>
              <a:effectLst/>
              <a:uLnTx/>
              <a:uFillTx/>
              <a:latin typeface="Comic Sans MS" panose="030F0702030302020204" pitchFamily="66" charset="0"/>
              <a:ea typeface="+mn-ea"/>
              <a:cs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hu-HU" sz="2800" b="0" i="0" u="none" strike="noStrike" kern="1200" cap="none" spc="0" normalizeH="0" baseline="0" noProof="0" dirty="0" smtClean="0">
                <a:ln>
                  <a:noFill/>
                </a:ln>
                <a:solidFill>
                  <a:srgbClr val="000000"/>
                </a:solidFill>
                <a:effectLst/>
                <a:uLnTx/>
                <a:uFillTx/>
                <a:latin typeface="Comic Sans MS" panose="030F0702030302020204" pitchFamily="66" charset="0"/>
                <a:ea typeface="+mn-ea"/>
                <a:cs typeface="Arial" panose="020B0604020202020204" pitchFamily="34" charset="0"/>
              </a:rPr>
              <a:t>Szabadidő hasznos eltöltése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800" b="0" i="0" u="none" strike="noStrike" kern="1200" cap="none" spc="0" normalizeH="0" baseline="0" noProof="0" dirty="0" smtClean="0">
              <a:ln>
                <a:noFill/>
              </a:ln>
              <a:solidFill>
                <a:srgbClr val="000000"/>
              </a:solidFill>
              <a:effectLst/>
              <a:uLnTx/>
              <a:uFillTx/>
              <a:latin typeface="Comic Sans MS" panose="030F0702030302020204" pitchFamily="66" charset="0"/>
              <a:ea typeface="+mn-ea"/>
              <a:cs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hu-HU" sz="2800" b="0" i="0" u="none" strike="noStrike" kern="1200" cap="none" spc="0" normalizeH="0" baseline="0" noProof="0" dirty="0" smtClean="0">
                <a:ln>
                  <a:noFill/>
                </a:ln>
                <a:solidFill>
                  <a:srgbClr val="000000"/>
                </a:solidFill>
                <a:effectLst/>
                <a:uLnTx/>
                <a:uFillTx/>
                <a:latin typeface="Comic Sans MS" panose="030F0702030302020204" pitchFamily="66" charset="0"/>
                <a:ea typeface="+mn-ea"/>
                <a:cs typeface="Arial" panose="020B0604020202020204" pitchFamily="34" charset="0"/>
              </a:rPr>
              <a:t>Nevelés, személyiségfejlesztés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2800" b="0" i="0" u="none" strike="noStrike" kern="1200" cap="none" spc="0" normalizeH="0" baseline="0" noProof="0" dirty="0" smtClean="0">
                <a:ln>
                  <a:noFill/>
                </a:ln>
                <a:solidFill>
                  <a:srgbClr val="000000"/>
                </a:solidFill>
                <a:effectLst/>
                <a:uLnTx/>
                <a:uFillTx/>
                <a:latin typeface="Comic Sans MS" panose="030F0702030302020204" pitchFamily="66" charset="0"/>
                <a:ea typeface="+mn-ea"/>
                <a:cs typeface="Arial" panose="020B0604020202020204" pitchFamily="34" charset="0"/>
              </a:rPr>
              <a:t>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hu-HU" sz="2800" b="0" i="0" u="none" strike="noStrike" kern="1200" cap="none" spc="0" normalizeH="0" baseline="0" noProof="0" dirty="0" smtClean="0">
                <a:ln>
                  <a:noFill/>
                </a:ln>
                <a:solidFill>
                  <a:srgbClr val="000000"/>
                </a:solidFill>
                <a:effectLst/>
                <a:uLnTx/>
                <a:uFillTx/>
                <a:latin typeface="Comic Sans MS" panose="030F0702030302020204" pitchFamily="66" charset="0"/>
                <a:ea typeface="+mn-ea"/>
                <a:cs typeface="Arial" panose="020B0604020202020204" pitchFamily="34" charset="0"/>
              </a:rPr>
              <a:t>Közösségformálás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800" b="0" i="0" u="none" strike="noStrike" kern="1200" cap="none" spc="0" normalizeH="0" baseline="0" noProof="0" dirty="0" smtClean="0">
              <a:ln>
                <a:noFill/>
              </a:ln>
              <a:solidFill>
                <a:srgbClr val="000000"/>
              </a:solidFill>
              <a:effectLst/>
              <a:uLnTx/>
              <a:uFillTx/>
              <a:latin typeface="Comic Sans MS" panose="030F0702030302020204" pitchFamily="66" charset="0"/>
              <a:ea typeface="+mn-ea"/>
              <a:cs typeface="Arial" panose="020B0604020202020204" pitchFamily="34" charset="0"/>
            </a:endParaRPr>
          </a:p>
        </p:txBody>
      </p:sp>
      <p:pic>
        <p:nvPicPr>
          <p:cNvPr id="4" name="Kép 3"/>
          <p:cNvPicPr>
            <a:picLocks noChangeAspect="1"/>
          </p:cNvPicPr>
          <p:nvPr/>
        </p:nvPicPr>
        <p:blipFill>
          <a:blip r:embed="rId2"/>
          <a:stretch>
            <a:fillRect/>
          </a:stretch>
        </p:blipFill>
        <p:spPr>
          <a:xfrm>
            <a:off x="6617108" y="0"/>
            <a:ext cx="2526892" cy="1722924"/>
          </a:xfrm>
          <a:prstGeom prst="rect">
            <a:avLst/>
          </a:prstGeom>
        </p:spPr>
      </p:pic>
    </p:spTree>
    <p:extLst>
      <p:ext uri="{BB962C8B-B14F-4D97-AF65-F5344CB8AC3E}">
        <p14:creationId xmlns:p14="http://schemas.microsoft.com/office/powerpoint/2010/main" val="27246270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11560" y="548680"/>
            <a:ext cx="8075240" cy="1152128"/>
          </a:xfrm>
        </p:spPr>
        <p:txBody>
          <a:bodyPr rtlCol="0">
            <a:noAutofit/>
          </a:bodyPr>
          <a:lstStyle/>
          <a:p>
            <a:pPr algn="l" fontAlgn="auto">
              <a:spcAft>
                <a:spcPts val="0"/>
              </a:spcAft>
              <a:defRPr/>
            </a:pPr>
            <a:r>
              <a:rPr lang="hu-HU" sz="2800" dirty="0" smtClean="0">
                <a:solidFill>
                  <a:schemeClr val="tx1">
                    <a:lumMod val="75000"/>
                    <a:lumOff val="25000"/>
                  </a:schemeClr>
                </a:solidFill>
              </a:rPr>
              <a:t/>
            </a:r>
            <a:br>
              <a:rPr lang="hu-HU" sz="2800" dirty="0" smtClean="0">
                <a:solidFill>
                  <a:schemeClr val="tx1">
                    <a:lumMod val="75000"/>
                    <a:lumOff val="25000"/>
                  </a:schemeClr>
                </a:solidFill>
              </a:rPr>
            </a:br>
            <a:r>
              <a:rPr lang="hu-HU" sz="2800" dirty="0" smtClean="0">
                <a:solidFill>
                  <a:schemeClr val="tx1">
                    <a:lumMod val="75000"/>
                    <a:lumOff val="25000"/>
                  </a:schemeClr>
                </a:solidFill>
              </a:rPr>
              <a:t>Akik </a:t>
            </a:r>
            <a:r>
              <a:rPr lang="hu-HU" sz="2800" dirty="0">
                <a:solidFill>
                  <a:schemeClr val="tx1">
                    <a:lumMod val="75000"/>
                    <a:lumOff val="25000"/>
                  </a:schemeClr>
                </a:solidFill>
              </a:rPr>
              <a:t>16 </a:t>
            </a:r>
            <a:r>
              <a:rPr lang="hu-HU" sz="2800" dirty="0" smtClean="0">
                <a:solidFill>
                  <a:schemeClr val="tx1">
                    <a:lumMod val="75000"/>
                    <a:lumOff val="25000"/>
                  </a:schemeClr>
                </a:solidFill>
              </a:rPr>
              <a:t>tanteremben, 6 szaktanteremben, bontótermekben végzik közös munkájukat.</a:t>
            </a:r>
            <a:br>
              <a:rPr lang="hu-HU" sz="2800" dirty="0" smtClean="0">
                <a:solidFill>
                  <a:schemeClr val="tx1">
                    <a:lumMod val="75000"/>
                    <a:lumOff val="25000"/>
                  </a:schemeClr>
                </a:solidFill>
              </a:rPr>
            </a:br>
            <a:r>
              <a:rPr lang="hu-HU" sz="2800" dirty="0">
                <a:solidFill>
                  <a:schemeClr val="tx1">
                    <a:lumMod val="75000"/>
                    <a:lumOff val="25000"/>
                  </a:schemeClr>
                </a:solidFill>
              </a:rPr>
              <a:t>F</a:t>
            </a:r>
            <a:r>
              <a:rPr lang="hu-HU" sz="2800" dirty="0" smtClean="0">
                <a:solidFill>
                  <a:schemeClr val="tx1">
                    <a:lumMod val="75000"/>
                    <a:lumOff val="25000"/>
                  </a:schemeClr>
                </a:solidFill>
              </a:rPr>
              <a:t>izika-kémia terem</a:t>
            </a:r>
            <a:r>
              <a:rPr lang="hu-HU" sz="2800" dirty="0">
                <a:solidFill>
                  <a:schemeClr val="tx1">
                    <a:lumMod val="75000"/>
                    <a:lumOff val="25000"/>
                  </a:schemeClr>
                </a:solidFill>
              </a:rPr>
              <a:t/>
            </a:r>
            <a:br>
              <a:rPr lang="hu-HU" sz="2800" dirty="0">
                <a:solidFill>
                  <a:schemeClr val="tx1">
                    <a:lumMod val="75000"/>
                    <a:lumOff val="25000"/>
                  </a:schemeClr>
                </a:solidFill>
              </a:rPr>
            </a:br>
            <a:endParaRPr lang="fr-CA" sz="2800" dirty="0" smtClean="0">
              <a:solidFill>
                <a:schemeClr val="accent3">
                  <a:lumMod val="50000"/>
                </a:schemeClr>
              </a:solidFill>
            </a:endParaRPr>
          </a:p>
        </p:txBody>
      </p:sp>
      <p:pic>
        <p:nvPicPr>
          <p:cNvPr id="4" name="Picture 11" descr="Kép 015"/>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827584" y="1844824"/>
            <a:ext cx="3175462" cy="3653444"/>
          </a:xfrm>
        </p:spPr>
      </p:pic>
      <p:pic>
        <p:nvPicPr>
          <p:cNvPr id="5" name="Kép 4" descr="F:\képek\képek\DSCF363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1412776"/>
            <a:ext cx="3796084" cy="2686050"/>
          </a:xfrm>
          <a:prstGeom prst="rect">
            <a:avLst/>
          </a:prstGeom>
          <a:noFill/>
          <a:ln>
            <a:noFill/>
          </a:ln>
        </p:spPr>
      </p:pic>
      <p:pic>
        <p:nvPicPr>
          <p:cNvPr id="7" name="Kép 6" descr="D:\2017_18\képek\Nyiltnap\IMG_6243.JPG"/>
          <p:cNvPicPr/>
          <p:nvPr/>
        </p:nvPicPr>
        <p:blipFill rotWithShape="1">
          <a:blip r:embed="rId5" cstate="print">
            <a:extLst>
              <a:ext uri="{28A0092B-C50C-407E-A947-70E740481C1C}">
                <a14:useLocalDpi xmlns:a14="http://schemas.microsoft.com/office/drawing/2010/main" val="0"/>
              </a:ext>
            </a:extLst>
          </a:blip>
          <a:srcRect t="20216" r="9593" b="8479"/>
          <a:stretch/>
        </p:blipFill>
        <p:spPr bwMode="auto">
          <a:xfrm>
            <a:off x="4499992" y="3861048"/>
            <a:ext cx="3796084" cy="237626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9869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976284" y="1"/>
            <a:ext cx="7137554" cy="599768"/>
          </a:xfrm>
        </p:spPr>
        <p:txBody>
          <a:bodyPr/>
          <a:lstStyle/>
          <a:p>
            <a:r>
              <a:rPr lang="hu-HU" sz="3200" b="1" dirty="0" smtClean="0">
                <a:solidFill>
                  <a:srgbClr val="C00000"/>
                </a:solidFill>
                <a:latin typeface="Comic Sans MS" panose="030F0702030302020204" pitchFamily="66" charset="0"/>
              </a:rPr>
              <a:t>Napközis -programjaink alsóban</a:t>
            </a:r>
            <a:endParaRPr lang="hu-HU" sz="3200" b="1" dirty="0">
              <a:solidFill>
                <a:srgbClr val="C00000"/>
              </a:solidFill>
              <a:latin typeface="Comic Sans MS" panose="030F0702030302020204" pitchFamily="66" charset="0"/>
            </a:endParaRPr>
          </a:p>
        </p:txBody>
      </p:sp>
      <p:sp>
        <p:nvSpPr>
          <p:cNvPr id="3" name="Alcím 2"/>
          <p:cNvSpPr>
            <a:spLocks noGrp="1"/>
          </p:cNvSpPr>
          <p:nvPr>
            <p:ph type="subTitle" idx="1"/>
          </p:nvPr>
        </p:nvSpPr>
        <p:spPr>
          <a:xfrm>
            <a:off x="3608440" y="875071"/>
            <a:ext cx="5505398" cy="5290233"/>
          </a:xfrm>
        </p:spPr>
        <p:txBody>
          <a:bodyPr/>
          <a:lstStyle/>
          <a:p>
            <a:pPr algn="l">
              <a:buFont typeface="Arial" panose="020B0604020202020204" pitchFamily="34" charset="0"/>
              <a:buChar char="•"/>
            </a:pPr>
            <a:r>
              <a:rPr lang="hu-HU" altLang="hu-HU" sz="2000" dirty="0" smtClean="0">
                <a:latin typeface="Comic Sans MS" panose="030F0702030302020204" pitchFamily="66" charset="0"/>
              </a:rPr>
              <a:t> </a:t>
            </a:r>
            <a:r>
              <a:rPr lang="hu-HU" altLang="hu-HU" sz="2200" dirty="0" smtClean="0">
                <a:latin typeface="Comic Sans MS" panose="030F0702030302020204" pitchFamily="66" charset="0"/>
              </a:rPr>
              <a:t>Adventi témahét</a:t>
            </a:r>
          </a:p>
          <a:p>
            <a:pPr algn="l">
              <a:buFont typeface="Arial" panose="020B0604020202020204" pitchFamily="34" charset="0"/>
              <a:buChar char="•"/>
            </a:pPr>
            <a:r>
              <a:rPr lang="hu-HU" altLang="hu-HU" sz="2200" dirty="0" smtClean="0">
                <a:latin typeface="Comic Sans MS" panose="030F0702030302020204" pitchFamily="66" charset="0"/>
              </a:rPr>
              <a:t> Könyvtári </a:t>
            </a:r>
            <a:r>
              <a:rPr lang="hu-HU" altLang="hu-HU" sz="2200" dirty="0">
                <a:latin typeface="Comic Sans MS" panose="030F0702030302020204" pitchFamily="66" charset="0"/>
              </a:rPr>
              <a:t>teadélutánok</a:t>
            </a:r>
          </a:p>
          <a:p>
            <a:pPr algn="l">
              <a:buFont typeface="Arial" panose="020B0604020202020204" pitchFamily="34" charset="0"/>
              <a:buChar char="•"/>
            </a:pPr>
            <a:r>
              <a:rPr lang="hu-HU" altLang="hu-HU" sz="2200" dirty="0" smtClean="0">
                <a:latin typeface="Comic Sans MS" panose="030F0702030302020204" pitchFamily="66" charset="0"/>
              </a:rPr>
              <a:t> Álarckészítő verseny farsangra</a:t>
            </a:r>
            <a:endParaRPr lang="hu-HU" altLang="hu-HU" sz="2200" dirty="0">
              <a:latin typeface="Comic Sans MS" panose="030F0702030302020204" pitchFamily="66" charset="0"/>
            </a:endParaRPr>
          </a:p>
          <a:p>
            <a:pPr algn="l">
              <a:buFont typeface="Arial" panose="020B0604020202020204" pitchFamily="34" charset="0"/>
              <a:buChar char="•"/>
            </a:pPr>
            <a:r>
              <a:rPr lang="hu-HU" altLang="hu-HU" sz="2200" dirty="0" smtClean="0">
                <a:latin typeface="Comic Sans MS" panose="030F0702030302020204" pitchFamily="66" charset="0"/>
              </a:rPr>
              <a:t> Téli </a:t>
            </a:r>
            <a:r>
              <a:rPr lang="hu-HU" altLang="hu-HU" sz="2200" dirty="0">
                <a:latin typeface="Comic Sans MS" panose="030F0702030302020204" pitchFamily="66" charset="0"/>
              </a:rPr>
              <a:t>sportnap – szánkóverseny</a:t>
            </a:r>
          </a:p>
          <a:p>
            <a:pPr algn="l">
              <a:buFont typeface="Arial" panose="020B0604020202020204" pitchFamily="34" charset="0"/>
              <a:buChar char="•"/>
            </a:pPr>
            <a:r>
              <a:rPr lang="hu-HU" altLang="hu-HU" sz="2200" dirty="0" smtClean="0">
                <a:latin typeface="Comic Sans MS" panose="030F0702030302020204" pitchFamily="66" charset="0"/>
              </a:rPr>
              <a:t> Nyuszi hét</a:t>
            </a:r>
          </a:p>
          <a:p>
            <a:pPr algn="l">
              <a:buFont typeface="Arial" panose="020B0604020202020204" pitchFamily="34" charset="0"/>
              <a:buChar char="•"/>
            </a:pPr>
            <a:r>
              <a:rPr lang="hu-HU" altLang="hu-HU" sz="2200" dirty="0" smtClean="0">
                <a:latin typeface="Comic Sans MS" panose="030F0702030302020204" pitchFamily="66" charset="0"/>
              </a:rPr>
              <a:t> Pünkösdi </a:t>
            </a:r>
            <a:r>
              <a:rPr lang="hu-HU" altLang="hu-HU" sz="2200" dirty="0">
                <a:latin typeface="Comic Sans MS" panose="030F0702030302020204" pitchFamily="66" charset="0"/>
              </a:rPr>
              <a:t>király választása</a:t>
            </a:r>
          </a:p>
          <a:p>
            <a:pPr algn="l">
              <a:buFont typeface="Arial" panose="020B0604020202020204" pitchFamily="34" charset="0"/>
              <a:buChar char="•"/>
            </a:pPr>
            <a:r>
              <a:rPr lang="hu-HU" altLang="hu-HU" sz="2200" dirty="0" smtClean="0">
                <a:latin typeface="Comic Sans MS" panose="030F0702030302020204" pitchFamily="66" charset="0"/>
              </a:rPr>
              <a:t> Gyermek </a:t>
            </a:r>
            <a:r>
              <a:rPr lang="hu-HU" altLang="hu-HU" sz="2200" dirty="0">
                <a:latin typeface="Comic Sans MS" panose="030F0702030302020204" pitchFamily="66" charset="0"/>
              </a:rPr>
              <a:t>napi kavalkád</a:t>
            </a:r>
          </a:p>
          <a:p>
            <a:pPr algn="l">
              <a:buFont typeface="Arial" panose="020B0604020202020204" pitchFamily="34" charset="0"/>
              <a:buChar char="•"/>
            </a:pPr>
            <a:r>
              <a:rPr lang="hu-HU" altLang="hu-HU" sz="2200" dirty="0" smtClean="0">
                <a:latin typeface="Comic Sans MS" panose="030F0702030302020204" pitchFamily="66" charset="0"/>
              </a:rPr>
              <a:t> Természetvédelmi </a:t>
            </a:r>
            <a:r>
              <a:rPr lang="hu-HU" altLang="hu-HU" sz="2200" dirty="0">
                <a:latin typeface="Comic Sans MS" panose="030F0702030302020204" pitchFamily="66" charset="0"/>
              </a:rPr>
              <a:t>programok:   </a:t>
            </a:r>
          </a:p>
          <a:p>
            <a:pPr marL="285750" indent="-285750" algn="l">
              <a:buFont typeface="Wingdings" panose="05000000000000000000" pitchFamily="2" charset="2"/>
              <a:buChar char="Ø"/>
            </a:pPr>
            <a:r>
              <a:rPr lang="hu-HU" altLang="hu-HU" sz="2200" dirty="0" smtClean="0">
                <a:latin typeface="Comic Sans MS" panose="030F0702030302020204" pitchFamily="66" charset="0"/>
              </a:rPr>
              <a:t>    Föld Napja</a:t>
            </a:r>
          </a:p>
          <a:p>
            <a:pPr marL="285750" indent="-285750" algn="l">
              <a:buFont typeface="Wingdings" panose="05000000000000000000" pitchFamily="2" charset="2"/>
              <a:buChar char="Ø"/>
            </a:pPr>
            <a:r>
              <a:rPr lang="hu-HU" altLang="hu-HU" sz="2200" dirty="0" smtClean="0">
                <a:latin typeface="Comic Sans MS" panose="030F0702030302020204" pitchFamily="66" charset="0"/>
              </a:rPr>
              <a:t>    A Víz Világnapja</a:t>
            </a:r>
          </a:p>
          <a:p>
            <a:pPr marL="285750" indent="-285750" algn="l">
              <a:buFont typeface="Wingdings" panose="05000000000000000000" pitchFamily="2" charset="2"/>
              <a:buChar char="Ø"/>
            </a:pPr>
            <a:r>
              <a:rPr lang="hu-HU" altLang="hu-HU" sz="2200" dirty="0" smtClean="0">
                <a:latin typeface="Comic Sans MS" panose="030F0702030302020204" pitchFamily="66" charset="0"/>
              </a:rPr>
              <a:t>    </a:t>
            </a:r>
            <a:r>
              <a:rPr lang="hu-HU" altLang="hu-HU" sz="2200" dirty="0">
                <a:latin typeface="Comic Sans MS" panose="030F0702030302020204" pitchFamily="66" charset="0"/>
              </a:rPr>
              <a:t>Madarak és Fák </a:t>
            </a:r>
            <a:r>
              <a:rPr lang="hu-HU" altLang="hu-HU" sz="2200" dirty="0" smtClean="0">
                <a:latin typeface="Comic Sans MS" panose="030F0702030302020204" pitchFamily="66" charset="0"/>
              </a:rPr>
              <a:t>Napja</a:t>
            </a:r>
          </a:p>
          <a:p>
            <a:pPr marL="285750" indent="-285750" algn="l">
              <a:buFont typeface="Wingdings" panose="05000000000000000000" pitchFamily="2" charset="2"/>
              <a:buChar char="Ø"/>
            </a:pPr>
            <a:r>
              <a:rPr lang="hu-HU" altLang="hu-HU" sz="2200" dirty="0" smtClean="0">
                <a:latin typeface="Comic Sans MS" panose="030F0702030302020204" pitchFamily="66" charset="0"/>
              </a:rPr>
              <a:t>    Méhek napja</a:t>
            </a:r>
            <a:endParaRPr lang="hu-HU" altLang="hu-HU" sz="2200" dirty="0">
              <a:latin typeface="Comic Sans MS" panose="030F0702030302020204" pitchFamily="66" charset="0"/>
            </a:endParaRPr>
          </a:p>
          <a:p>
            <a:pPr algn="l">
              <a:buFont typeface="Arial" panose="020B0604020202020204" pitchFamily="34" charset="0"/>
              <a:buChar char="•"/>
            </a:pPr>
            <a:endParaRPr lang="hu-HU" altLang="hu-HU" sz="2200" dirty="0">
              <a:latin typeface="Comic Sans MS" panose="030F0702030302020204" pitchFamily="66" charset="0"/>
            </a:endParaRPr>
          </a:p>
          <a:p>
            <a:pPr algn="l"/>
            <a:endParaRPr lang="hu-HU" altLang="hu-HU" sz="2400" dirty="0">
              <a:latin typeface="Comic Sans MS" panose="030F0702030302020204" pitchFamily="66" charset="0"/>
            </a:endParaRPr>
          </a:p>
          <a:p>
            <a:pPr algn="l"/>
            <a:endParaRPr lang="hu-HU" dirty="0"/>
          </a:p>
        </p:txBody>
      </p:sp>
    </p:spTree>
    <p:extLst>
      <p:ext uri="{BB962C8B-B14F-4D97-AF65-F5344CB8AC3E}">
        <p14:creationId xmlns:p14="http://schemas.microsoft.com/office/powerpoint/2010/main" val="49973986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44877" y="274637"/>
            <a:ext cx="6408636" cy="3805749"/>
          </a:xfrm>
        </p:spPr>
        <p:txBody>
          <a:bodyPr/>
          <a:lstStyle/>
          <a:p>
            <a:pPr algn="ctr"/>
            <a:r>
              <a:rPr lang="hu-HU" altLang="hu-HU" dirty="0" smtClean="0">
                <a:solidFill>
                  <a:srgbClr val="C00000"/>
                </a:solidFill>
              </a:rPr>
              <a:t/>
            </a:r>
            <a:br>
              <a:rPr lang="hu-HU" altLang="hu-HU" dirty="0" smtClean="0">
                <a:solidFill>
                  <a:srgbClr val="C00000"/>
                </a:solidFill>
              </a:rPr>
            </a:br>
            <a:r>
              <a:rPr lang="hu-HU" altLang="hu-HU" dirty="0">
                <a:solidFill>
                  <a:srgbClr val="C00000"/>
                </a:solidFill>
              </a:rPr>
              <a:t/>
            </a:r>
            <a:br>
              <a:rPr lang="hu-HU" altLang="hu-HU" dirty="0">
                <a:solidFill>
                  <a:srgbClr val="C00000"/>
                </a:solidFill>
              </a:rPr>
            </a:br>
            <a:r>
              <a:rPr lang="hu-HU" altLang="hu-HU" dirty="0" smtClean="0">
                <a:solidFill>
                  <a:srgbClr val="C00000"/>
                </a:solidFill>
              </a:rPr>
              <a:t/>
            </a:r>
            <a:br>
              <a:rPr lang="hu-HU" altLang="hu-HU" dirty="0" smtClean="0">
                <a:solidFill>
                  <a:srgbClr val="C00000"/>
                </a:solidFill>
              </a:rPr>
            </a:br>
            <a:r>
              <a:rPr lang="hu-HU" altLang="hu-HU" dirty="0" smtClean="0">
                <a:solidFill>
                  <a:srgbClr val="C00000"/>
                </a:solidFill>
              </a:rPr>
              <a:t>„</a:t>
            </a:r>
            <a:r>
              <a:rPr lang="hu-HU" altLang="hu-HU" sz="3600" dirty="0" smtClean="0">
                <a:solidFill>
                  <a:srgbClr val="C00000"/>
                </a:solidFill>
                <a:latin typeface="Comic Sans MS" panose="030F0702030302020204" pitchFamily="66" charset="0"/>
              </a:rPr>
              <a:t>A </a:t>
            </a:r>
            <a:r>
              <a:rPr lang="hu-HU" altLang="hu-HU" sz="3600" dirty="0">
                <a:solidFill>
                  <a:srgbClr val="C00000"/>
                </a:solidFill>
                <a:latin typeface="Comic Sans MS" panose="030F0702030302020204" pitchFamily="66" charset="0"/>
              </a:rPr>
              <a:t>legtöbb, amit a gyerekeinknek adhatunk: gyökerek és </a:t>
            </a:r>
            <a:r>
              <a:rPr lang="hu-HU" altLang="hu-HU" sz="3600" dirty="0" smtClean="0">
                <a:solidFill>
                  <a:srgbClr val="C00000"/>
                </a:solidFill>
                <a:latin typeface="Comic Sans MS" panose="030F0702030302020204" pitchFamily="66" charset="0"/>
              </a:rPr>
              <a:t>szárnyak.”</a:t>
            </a:r>
            <a:br>
              <a:rPr lang="hu-HU" altLang="hu-HU" sz="3600" dirty="0" smtClean="0">
                <a:solidFill>
                  <a:srgbClr val="C00000"/>
                </a:solidFill>
                <a:latin typeface="Comic Sans MS" panose="030F0702030302020204" pitchFamily="66" charset="0"/>
              </a:rPr>
            </a:br>
            <a:r>
              <a:rPr lang="hu-HU" altLang="hu-HU" dirty="0" smtClean="0"/>
              <a:t/>
            </a:r>
            <a:br>
              <a:rPr lang="hu-HU" altLang="hu-HU" dirty="0" smtClean="0"/>
            </a:br>
            <a:r>
              <a:rPr lang="hu-HU" altLang="hu-HU" dirty="0" smtClean="0"/>
              <a:t>       </a:t>
            </a:r>
            <a:br>
              <a:rPr lang="hu-HU" altLang="hu-HU" dirty="0" smtClean="0"/>
            </a:br>
            <a:r>
              <a:rPr lang="hu-HU" altLang="hu-HU" dirty="0"/>
              <a:t> </a:t>
            </a:r>
            <a:r>
              <a:rPr lang="hu-HU" altLang="hu-HU" dirty="0" smtClean="0"/>
              <a:t>        </a:t>
            </a:r>
            <a:r>
              <a:rPr lang="hu-HU" altLang="hu-HU" sz="2800" dirty="0" smtClean="0">
                <a:solidFill>
                  <a:schemeClr val="accent5">
                    <a:lumMod val="25000"/>
                  </a:schemeClr>
                </a:solidFill>
                <a:latin typeface="Comic Sans MS" panose="030F0702030302020204" pitchFamily="66" charset="0"/>
                <a:hlinkClick r:id="rId2"/>
              </a:rPr>
              <a:t>Johann </a:t>
            </a:r>
            <a:r>
              <a:rPr lang="hu-HU" altLang="hu-HU" sz="2800" dirty="0">
                <a:solidFill>
                  <a:schemeClr val="accent5">
                    <a:lumMod val="25000"/>
                  </a:schemeClr>
                </a:solidFill>
                <a:latin typeface="Comic Sans MS" panose="030F0702030302020204" pitchFamily="66" charset="0"/>
                <a:hlinkClick r:id="rId2"/>
              </a:rPr>
              <a:t>Wolfgang von Goethe</a:t>
            </a:r>
            <a:endParaRPr lang="hu-HU" sz="2800" dirty="0">
              <a:solidFill>
                <a:schemeClr val="accent5">
                  <a:lumMod val="25000"/>
                </a:schemeClr>
              </a:solidFill>
              <a:latin typeface="Comic Sans MS" panose="030F0702030302020204" pitchFamily="66" charset="0"/>
            </a:endParaRPr>
          </a:p>
        </p:txBody>
      </p:sp>
    </p:spTree>
    <p:extLst>
      <p:ext uri="{BB962C8B-B14F-4D97-AF65-F5344CB8AC3E}">
        <p14:creationId xmlns:p14="http://schemas.microsoft.com/office/powerpoint/2010/main" val="8180694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28625" y="285750"/>
            <a:ext cx="8229600" cy="1143000"/>
          </a:xfrm>
        </p:spPr>
        <p:txBody>
          <a:bodyPr rtlCol="0">
            <a:normAutofit/>
          </a:bodyPr>
          <a:lstStyle/>
          <a:p>
            <a:pPr fontAlgn="auto">
              <a:spcAft>
                <a:spcPts val="0"/>
              </a:spcAft>
              <a:defRPr/>
            </a:pPr>
            <a:r>
              <a:rPr lang="hu-HU" dirty="0" smtClean="0">
                <a:solidFill>
                  <a:schemeClr val="tx1">
                    <a:lumMod val="75000"/>
                    <a:lumOff val="25000"/>
                  </a:schemeClr>
                </a:solidFill>
              </a:rPr>
              <a:t>Segítség a beiratkozáshoz</a:t>
            </a:r>
            <a:endParaRPr lang="fr-CA" dirty="0" smtClean="0">
              <a:solidFill>
                <a:schemeClr val="tx1">
                  <a:lumMod val="75000"/>
                  <a:lumOff val="25000"/>
                </a:schemeClr>
              </a:solidFill>
            </a:endParaRPr>
          </a:p>
        </p:txBody>
      </p:sp>
      <p:sp>
        <p:nvSpPr>
          <p:cNvPr id="3" name="Espace réservé du contenu 2"/>
          <p:cNvSpPr>
            <a:spLocks noGrp="1"/>
          </p:cNvSpPr>
          <p:nvPr>
            <p:ph idx="1"/>
          </p:nvPr>
        </p:nvSpPr>
        <p:spPr>
          <a:xfrm>
            <a:off x="428625" y="1611313"/>
            <a:ext cx="8229600" cy="4757737"/>
          </a:xfrm>
        </p:spPr>
        <p:txBody>
          <a:bodyPr rtlCol="0">
            <a:normAutofit lnSpcReduction="10000"/>
          </a:bodyPr>
          <a:lstStyle/>
          <a:p>
            <a:r>
              <a:rPr lang="hu-HU" altLang="hu-HU" sz="2000" b="1" dirty="0" smtClean="0">
                <a:latin typeface="Calibri" panose="020F0502020204030204" pitchFamily="34" charset="0"/>
              </a:rPr>
              <a:t>2021. április 15-16. 8-18 óráig</a:t>
            </a:r>
          </a:p>
          <a:p>
            <a:r>
              <a:rPr lang="hu-HU" altLang="hu-HU" sz="2000" dirty="0" smtClean="0">
                <a:latin typeface="Calibri" panose="020F0502020204030204" pitchFamily="34" charset="0"/>
              </a:rPr>
              <a:t>Szükséges dokumentumok: </a:t>
            </a:r>
          </a:p>
          <a:p>
            <a:pPr lvl="1"/>
            <a:r>
              <a:rPr lang="hu-HU" altLang="hu-HU" sz="1600" dirty="0" smtClean="0">
                <a:latin typeface="Calibri" panose="020F0502020204030204" pitchFamily="34" charset="0"/>
              </a:rPr>
              <a:t>a gyermek személyi azonosságát igazoló hatósági igazolvány</a:t>
            </a:r>
          </a:p>
          <a:p>
            <a:pPr lvl="1"/>
            <a:r>
              <a:rPr lang="hu-HU" altLang="hu-HU" sz="1600" dirty="0">
                <a:latin typeface="Calibri" panose="020F0502020204030204" pitchFamily="34" charset="0"/>
              </a:rPr>
              <a:t>a</a:t>
            </a:r>
            <a:r>
              <a:rPr lang="hu-HU" altLang="hu-HU" sz="1600" dirty="0" smtClean="0">
                <a:latin typeface="Calibri" panose="020F0502020204030204" pitchFamily="34" charset="0"/>
              </a:rPr>
              <a:t> gyermek nevére kiállított TAJ kártya</a:t>
            </a:r>
          </a:p>
          <a:p>
            <a:pPr lvl="1"/>
            <a:r>
              <a:rPr lang="hu-HU" altLang="hu-HU" sz="1600" dirty="0">
                <a:latin typeface="Calibri" panose="020F0502020204030204" pitchFamily="34" charset="0"/>
              </a:rPr>
              <a:t>a gyermek nevére kiállított lakcímet igazoló hatósági </a:t>
            </a:r>
            <a:r>
              <a:rPr lang="hu-HU" altLang="hu-HU" sz="1600" dirty="0" smtClean="0">
                <a:latin typeface="Calibri" panose="020F0502020204030204" pitchFamily="34" charset="0"/>
              </a:rPr>
              <a:t>igazolvány</a:t>
            </a:r>
          </a:p>
          <a:p>
            <a:pPr lvl="1"/>
            <a:r>
              <a:rPr lang="hu-HU" altLang="hu-HU" sz="1600" dirty="0">
                <a:latin typeface="Calibri" panose="020F0502020204030204" pitchFamily="34" charset="0"/>
              </a:rPr>
              <a:t>n</a:t>
            </a:r>
            <a:r>
              <a:rPr lang="hu-HU" altLang="hu-HU" sz="1600" dirty="0" smtClean="0">
                <a:latin typeface="Calibri" panose="020F0502020204030204" pitchFamily="34" charset="0"/>
              </a:rPr>
              <a:t>yilatkozat a közös szülői felügyeleti jog gyakorlására vonatkozóan</a:t>
            </a:r>
          </a:p>
          <a:p>
            <a:pPr lvl="1"/>
            <a:r>
              <a:rPr lang="hu-HU" altLang="hu-HU" sz="1600" dirty="0" smtClean="0">
                <a:latin typeface="Calibri" panose="020F0502020204030204" pitchFamily="34" charset="0"/>
              </a:rPr>
              <a:t>ha van: </a:t>
            </a:r>
            <a:r>
              <a:rPr lang="hu-HU" altLang="hu-HU" sz="1600" dirty="0" smtClean="0">
                <a:solidFill>
                  <a:srgbClr val="FF0000"/>
                </a:solidFill>
                <a:latin typeface="Calibri" panose="020F0502020204030204" pitchFamily="34" charset="0"/>
              </a:rPr>
              <a:t>Nevelési Tanácsadó vagy Szakértői Bizottság szakvéleménye</a:t>
            </a:r>
          </a:p>
          <a:p>
            <a:r>
              <a:rPr lang="hu-HU" altLang="hu-HU" sz="2000" dirty="0" smtClean="0">
                <a:latin typeface="Calibri" panose="020F0502020204030204" pitchFamily="34" charset="0"/>
              </a:rPr>
              <a:t>A beiratkozáskor nyilatkozni kell még:</a:t>
            </a:r>
          </a:p>
          <a:p>
            <a:pPr lvl="1"/>
            <a:r>
              <a:rPr lang="hu-HU" altLang="hu-HU" sz="1600" dirty="0" smtClean="0">
                <a:latin typeface="Calibri" panose="020F0502020204030204" pitchFamily="34" charset="0"/>
              </a:rPr>
              <a:t>Etika vagy Hit és erkölcstan választásáról</a:t>
            </a:r>
          </a:p>
          <a:p>
            <a:pPr lvl="1"/>
            <a:r>
              <a:rPr lang="hu-HU" altLang="hu-HU" sz="1600" dirty="0" smtClean="0">
                <a:latin typeface="Calibri" panose="020F0502020204030204" pitchFamily="34" charset="0"/>
              </a:rPr>
              <a:t>Tartózkodási helyről nyilatkozat</a:t>
            </a:r>
          </a:p>
          <a:p>
            <a:pPr marL="457200" lvl="1" indent="0">
              <a:buNone/>
            </a:pPr>
            <a:r>
              <a:rPr lang="hu-HU" altLang="hu-HU" sz="2000" dirty="0" smtClean="0">
                <a:latin typeface="Calibri" panose="020F0502020204030204" pitchFamily="34" charset="0"/>
              </a:rPr>
              <a:t>Jelezhet </a:t>
            </a:r>
            <a:r>
              <a:rPr lang="hu-HU" altLang="hu-HU" sz="2000" dirty="0" smtClean="0">
                <a:latin typeface="Calibri" panose="020F0502020204030204" pitchFamily="34" charset="0"/>
              </a:rPr>
              <a:t>a tanító választásának </a:t>
            </a:r>
            <a:r>
              <a:rPr lang="hu-HU" altLang="hu-HU" sz="2000" b="1" dirty="0" smtClean="0">
                <a:latin typeface="Calibri" panose="020F0502020204030204" pitchFamily="34" charset="0"/>
              </a:rPr>
              <a:t>szándékáról, </a:t>
            </a:r>
            <a:r>
              <a:rPr lang="hu-HU" altLang="hu-HU" sz="2000" dirty="0" smtClean="0">
                <a:latin typeface="Calibri" panose="020F0502020204030204" pitchFamily="34" charset="0"/>
              </a:rPr>
              <a:t>de az </a:t>
            </a:r>
            <a:r>
              <a:rPr lang="hu-HU" altLang="hu-HU" sz="2000" b="1" dirty="0" smtClean="0">
                <a:latin typeface="Calibri" panose="020F0502020204030204" pitchFamily="34" charset="0"/>
              </a:rPr>
              <a:t>osztályba sorolás az intézményvezető feladata </a:t>
            </a:r>
            <a:r>
              <a:rPr lang="hu-HU" altLang="hu-HU" sz="2000" dirty="0" smtClean="0">
                <a:latin typeface="Calibri" panose="020F0502020204030204" pitchFamily="34" charset="0"/>
              </a:rPr>
              <a:t>a csoport alakításra vonatkozó szempontok figyelembe vételével. (május vége, június eleje)</a:t>
            </a:r>
          </a:p>
          <a:p>
            <a:r>
              <a:rPr lang="hu-HU" altLang="hu-HU" sz="2000" dirty="0">
                <a:latin typeface="Calibri" panose="020F0502020204030204" pitchFamily="34" charset="0"/>
              </a:rPr>
              <a:t>Segítséget talál </a:t>
            </a:r>
            <a:r>
              <a:rPr lang="hu-HU" altLang="hu-HU" sz="2000" dirty="0" smtClean="0">
                <a:latin typeface="Calibri" panose="020F0502020204030204" pitchFamily="34" charset="0"/>
              </a:rPr>
              <a:t>az online </a:t>
            </a:r>
            <a:r>
              <a:rPr lang="hu-HU" altLang="hu-HU" sz="2000" dirty="0" smtClean="0">
                <a:latin typeface="Calibri" panose="020F0502020204030204" pitchFamily="34" charset="0"/>
              </a:rPr>
              <a:t>beiratkozáshoz</a:t>
            </a:r>
            <a:r>
              <a:rPr lang="hu-HU" altLang="hu-HU" sz="2000" dirty="0">
                <a:latin typeface="Calibri" panose="020F0502020204030204" pitchFamily="34" charset="0"/>
              </a:rPr>
              <a:t>:</a:t>
            </a:r>
          </a:p>
          <a:p>
            <a:pPr marL="0" indent="0" fontAlgn="auto">
              <a:spcAft>
                <a:spcPts val="0"/>
              </a:spcAft>
              <a:buNone/>
              <a:defRPr/>
            </a:pPr>
            <a:r>
              <a:rPr lang="fr-CA" sz="2000" dirty="0" smtClean="0">
                <a:solidFill>
                  <a:schemeClr val="tx1">
                    <a:lumMod val="75000"/>
                    <a:lumOff val="25000"/>
                  </a:schemeClr>
                </a:solidFill>
                <a:hlinkClick r:id="rId3"/>
              </a:rPr>
              <a:t>https</a:t>
            </a:r>
            <a:r>
              <a:rPr lang="fr-CA" sz="2000" dirty="0">
                <a:solidFill>
                  <a:schemeClr val="tx1">
                    <a:lumMod val="75000"/>
                    <a:lumOff val="25000"/>
                  </a:schemeClr>
                </a:solidFill>
                <a:hlinkClick r:id="rId3"/>
              </a:rPr>
              <a:t>://www.arany.edu.hu/index.php/leendo-elsosoknek/beiratkozas</a:t>
            </a:r>
            <a:r>
              <a:rPr lang="fr-CA" sz="2000" dirty="0" smtClean="0">
                <a:solidFill>
                  <a:schemeClr val="tx1">
                    <a:lumMod val="75000"/>
                    <a:lumOff val="25000"/>
                  </a:schemeClr>
                </a:solidFill>
                <a:hlinkClick r:id="rId3"/>
              </a:rPr>
              <a:t>/</a:t>
            </a:r>
            <a:endParaRPr lang="hu-HU" sz="2000" dirty="0" smtClean="0">
              <a:solidFill>
                <a:schemeClr val="tx1">
                  <a:lumMod val="75000"/>
                  <a:lumOff val="25000"/>
                </a:schemeClr>
              </a:solidFill>
            </a:endParaRPr>
          </a:p>
          <a:p>
            <a:pPr marL="0" indent="0" fontAlgn="auto">
              <a:spcAft>
                <a:spcPts val="0"/>
              </a:spcAft>
              <a:buNone/>
              <a:defRPr/>
            </a:pPr>
            <a:endParaRPr lang="hu-HU" sz="2000" dirty="0" smtClean="0">
              <a:solidFill>
                <a:schemeClr val="tx1">
                  <a:lumMod val="75000"/>
                  <a:lumOff val="25000"/>
                </a:schemeClr>
              </a:solidFill>
            </a:endParaRPr>
          </a:p>
          <a:p>
            <a:pPr fontAlgn="auto">
              <a:spcAft>
                <a:spcPts val="0"/>
              </a:spcAft>
              <a:buFont typeface="Arial" pitchFamily="34" charset="0"/>
              <a:buChar char="•"/>
              <a:defRPr/>
            </a:pPr>
            <a:endParaRPr lang="fr-CA" dirty="0" smtClean="0">
              <a:solidFill>
                <a:schemeClr val="tx1">
                  <a:lumMod val="75000"/>
                  <a:lumOff val="25000"/>
                </a:schemeClr>
              </a:solidFill>
            </a:endParaRPr>
          </a:p>
        </p:txBody>
      </p:sp>
    </p:spTree>
    <p:extLst>
      <p:ext uri="{BB962C8B-B14F-4D97-AF65-F5344CB8AC3E}">
        <p14:creationId xmlns:p14="http://schemas.microsoft.com/office/powerpoint/2010/main" val="263973987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dirty="0"/>
          </a:p>
        </p:txBody>
      </p:sp>
      <p:pic>
        <p:nvPicPr>
          <p:cNvPr id="1026" name="Picture 2" descr="KÃ©ptalÃ¡lat a kÃ¶vetkezÅre: âaz iskola arra valÃ³ hogy az ember megtanuljon tanulni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75" y="1052736"/>
            <a:ext cx="5429250" cy="4067176"/>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p:cNvSpPr txBox="1"/>
          <p:nvPr/>
        </p:nvSpPr>
        <p:spPr>
          <a:xfrm>
            <a:off x="755576" y="5517232"/>
            <a:ext cx="7488832" cy="1261884"/>
          </a:xfrm>
          <a:prstGeom prst="rect">
            <a:avLst/>
          </a:prstGeom>
          <a:noFill/>
        </p:spPr>
        <p:txBody>
          <a:bodyPr wrap="square" rtlCol="0">
            <a:spAutoFit/>
          </a:bodyPr>
          <a:lstStyle/>
          <a:p>
            <a:pPr algn="ctr"/>
            <a:r>
              <a:rPr lang="hu-HU" sz="2000" dirty="0" smtClean="0"/>
              <a:t>Köszönöm, hogy megnézte összeállításunkat!</a:t>
            </a:r>
          </a:p>
          <a:p>
            <a:pPr algn="ctr"/>
            <a:r>
              <a:rPr lang="hu-HU" sz="2000" smtClean="0"/>
              <a:t>Szeretettel várjuk </a:t>
            </a:r>
            <a:r>
              <a:rPr lang="hu-HU" sz="2000" dirty="0" smtClean="0"/>
              <a:t>gyermekét intézményünkbe!</a:t>
            </a:r>
          </a:p>
          <a:p>
            <a:pPr algn="ctr"/>
            <a:endParaRPr lang="hu-HU" sz="2000" dirty="0" smtClean="0"/>
          </a:p>
          <a:p>
            <a:pPr algn="ctr"/>
            <a:r>
              <a:rPr lang="hu-HU" sz="1600" dirty="0" smtClean="0"/>
              <a:t>Juhászné Dafkó Andrea - intézményvezető</a:t>
            </a:r>
            <a:endParaRPr lang="hu-HU" sz="1600" dirty="0"/>
          </a:p>
        </p:txBody>
      </p:sp>
    </p:spTree>
    <p:extLst>
      <p:ext uri="{BB962C8B-B14F-4D97-AF65-F5344CB8AC3E}">
        <p14:creationId xmlns:p14="http://schemas.microsoft.com/office/powerpoint/2010/main" val="5351555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357438" y="274638"/>
            <a:ext cx="6329362" cy="1143000"/>
          </a:xfrm>
        </p:spPr>
        <p:txBody>
          <a:bodyPr rtlCol="0">
            <a:normAutofit fontScale="90000"/>
          </a:bodyPr>
          <a:lstStyle/>
          <a:p>
            <a:pPr algn="l" fontAlgn="auto">
              <a:spcAft>
                <a:spcPts val="0"/>
              </a:spcAft>
              <a:defRPr/>
            </a:pPr>
            <a:r>
              <a:rPr lang="hu-HU" dirty="0" smtClean="0">
                <a:solidFill>
                  <a:schemeClr val="accent3">
                    <a:lumMod val="50000"/>
                  </a:schemeClr>
                </a:solidFill>
              </a:rPr>
              <a:t>                              Technika I.-II.</a:t>
            </a:r>
            <a:endParaRPr lang="fr-CA" dirty="0" smtClean="0">
              <a:solidFill>
                <a:schemeClr val="accent3">
                  <a:lumMod val="50000"/>
                </a:schemeClr>
              </a:solidFill>
            </a:endParaRPr>
          </a:p>
        </p:txBody>
      </p:sp>
      <p:pic>
        <p:nvPicPr>
          <p:cNvPr id="11" name="Tartalom helye 10" descr="Veronika Vágó fényképe."/>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3573016"/>
            <a:ext cx="4176464" cy="3013795"/>
          </a:xfrm>
          <a:prstGeom prst="rect">
            <a:avLst/>
          </a:prstGeom>
          <a:noFill/>
          <a:ln>
            <a:noFill/>
          </a:ln>
        </p:spPr>
      </p:pic>
      <p:pic>
        <p:nvPicPr>
          <p:cNvPr id="12" name="Kép 11" descr="Veronika Vágó fényképe."/>
          <p:cNvPicPr/>
          <p:nvPr/>
        </p:nvPicPr>
        <p:blipFill rotWithShape="1">
          <a:blip r:embed="rId4" cstate="print">
            <a:extLst>
              <a:ext uri="{28A0092B-C50C-407E-A947-70E740481C1C}">
                <a14:useLocalDpi xmlns:a14="http://schemas.microsoft.com/office/drawing/2010/main" val="0"/>
              </a:ext>
            </a:extLst>
          </a:blip>
          <a:srcRect t="9028"/>
          <a:stretch/>
        </p:blipFill>
        <p:spPr bwMode="auto">
          <a:xfrm>
            <a:off x="755576" y="1412776"/>
            <a:ext cx="5024686" cy="338437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327018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357438" y="274638"/>
            <a:ext cx="6329362" cy="1143000"/>
          </a:xfrm>
        </p:spPr>
        <p:txBody>
          <a:bodyPr rtlCol="0">
            <a:normAutofit/>
          </a:bodyPr>
          <a:lstStyle/>
          <a:p>
            <a:pPr algn="l" fontAlgn="auto">
              <a:spcAft>
                <a:spcPts val="0"/>
              </a:spcAft>
              <a:defRPr/>
            </a:pPr>
            <a:r>
              <a:rPr lang="hu-HU" dirty="0" smtClean="0">
                <a:solidFill>
                  <a:schemeClr val="accent3">
                    <a:lumMod val="50000"/>
                  </a:schemeClr>
                </a:solidFill>
              </a:rPr>
              <a:t>Rajz                     </a:t>
            </a:r>
            <a:endParaRPr lang="fr-CA" dirty="0" smtClean="0">
              <a:solidFill>
                <a:schemeClr val="accent3">
                  <a:lumMod val="50000"/>
                </a:schemeClr>
              </a:solidFill>
            </a:endParaRPr>
          </a:p>
        </p:txBody>
      </p:sp>
      <p:pic>
        <p:nvPicPr>
          <p:cNvPr id="7" name="Tartalom helye 6" descr="https://scontent-vie1-1.xx.fbcdn.net/v/t1.15752-9/49776624_242291383331968_938433547968970752_n.jpg?_nc_cat=100&amp;_nc_ht=scontent-vie1-1.xx&amp;oh=cd54defd208468ab251fd4456de4bd8c&amp;oe=5CCB2827"/>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95736" y="1268760"/>
            <a:ext cx="3394472" cy="4525963"/>
          </a:xfrm>
          <a:prstGeom prst="rect">
            <a:avLst/>
          </a:prstGeom>
          <a:noFill/>
          <a:ln>
            <a:noFill/>
          </a:ln>
        </p:spPr>
      </p:pic>
      <p:pic>
        <p:nvPicPr>
          <p:cNvPr id="8" name="Kép 7" descr="https://scontent-vie1-1.xx.fbcdn.net/v/t1.15752-9/49947463_233563197558129_3232238536946089984_n.jpg?_nc_cat=108&amp;_nc_ht=scontent-vie1-1.xx&amp;oh=32ada62dc0aac5e7e350f03b8c7e3170&amp;oe=5CBC481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2136076"/>
            <a:ext cx="2607168" cy="3658647"/>
          </a:xfrm>
          <a:prstGeom prst="rect">
            <a:avLst/>
          </a:prstGeom>
          <a:noFill/>
          <a:ln>
            <a:noFill/>
          </a:ln>
        </p:spPr>
      </p:pic>
    </p:spTree>
    <p:extLst>
      <p:ext uri="{BB962C8B-B14F-4D97-AF65-F5344CB8AC3E}">
        <p14:creationId xmlns:p14="http://schemas.microsoft.com/office/powerpoint/2010/main" val="1269360903"/>
      </p:ext>
    </p:extLst>
  </p:cSld>
  <p:clrMapOvr>
    <a:masterClrMapping/>
  </p:clrMapOvr>
  <p:timing>
    <p:tnLst>
      <p:par>
        <p:cTn id="1" dur="indefinite" restart="never" nodeType="tmRoot"/>
      </p:par>
    </p:tnLst>
  </p:timing>
</p:sld>
</file>

<file path=ppt/theme/theme1.xml><?xml version="1.0" encoding="utf-8"?>
<a:theme xmlns:a="http://schemas.openxmlformats.org/drawingml/2006/main" name="8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Office-téma 1">
      <a:dk1>
        <a:srgbClr val="000000"/>
      </a:dk1>
      <a:lt1>
        <a:srgbClr val="B0E2FF"/>
      </a:lt1>
      <a:dk2>
        <a:srgbClr val="000000"/>
      </a:dk2>
      <a:lt2>
        <a:srgbClr val="B2B2B2"/>
      </a:lt2>
      <a:accent1>
        <a:srgbClr val="4ABDFF"/>
      </a:accent1>
      <a:accent2>
        <a:srgbClr val="5499BF"/>
      </a:accent2>
      <a:accent3>
        <a:srgbClr val="D4EEFF"/>
      </a:accent3>
      <a:accent4>
        <a:srgbClr val="000000"/>
      </a:accent4>
      <a:accent5>
        <a:srgbClr val="B1DBFF"/>
      </a:accent5>
      <a:accent6>
        <a:srgbClr val="4B8AAD"/>
      </a:accent6>
      <a:hlink>
        <a:srgbClr val="006CAD"/>
      </a:hlink>
      <a:folHlink>
        <a:srgbClr val="164769"/>
      </a:folHlink>
    </a:clrScheme>
    <a:fontScheme name="Office-tém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ffice-téma 1">
        <a:dk1>
          <a:srgbClr val="000000"/>
        </a:dk1>
        <a:lt1>
          <a:srgbClr val="B0E2FF"/>
        </a:lt1>
        <a:dk2>
          <a:srgbClr val="000000"/>
        </a:dk2>
        <a:lt2>
          <a:srgbClr val="B2B2B2"/>
        </a:lt2>
        <a:accent1>
          <a:srgbClr val="4ABDFF"/>
        </a:accent1>
        <a:accent2>
          <a:srgbClr val="5499BF"/>
        </a:accent2>
        <a:accent3>
          <a:srgbClr val="D4EEFF"/>
        </a:accent3>
        <a:accent4>
          <a:srgbClr val="000000"/>
        </a:accent4>
        <a:accent5>
          <a:srgbClr val="B1DBFF"/>
        </a:accent5>
        <a:accent6>
          <a:srgbClr val="4B8AAD"/>
        </a:accent6>
        <a:hlink>
          <a:srgbClr val="006CAD"/>
        </a:hlink>
        <a:folHlink>
          <a:srgbClr val="164769"/>
        </a:folHlink>
      </a:clrScheme>
      <a:clrMap bg1="lt1" tx1="dk1" bg2="lt2" tx2="dk2" accent1="accent1" accent2="accent2" accent3="accent3" accent4="accent4" accent5="accent5" accent6="accent6" hlink="hlink" folHlink="folHlink"/>
    </a:extraClrScheme>
    <a:extraClrScheme>
      <a:clrScheme name="Office-téma 2">
        <a:dk1>
          <a:srgbClr val="000000"/>
        </a:dk1>
        <a:lt1>
          <a:srgbClr val="B0E2FF"/>
        </a:lt1>
        <a:dk2>
          <a:srgbClr val="000000"/>
        </a:dk2>
        <a:lt2>
          <a:srgbClr val="B2B2B2"/>
        </a:lt2>
        <a:accent1>
          <a:srgbClr val="149E4A"/>
        </a:accent1>
        <a:accent2>
          <a:srgbClr val="0A4EFF"/>
        </a:accent2>
        <a:accent3>
          <a:srgbClr val="D4EEFF"/>
        </a:accent3>
        <a:accent4>
          <a:srgbClr val="000000"/>
        </a:accent4>
        <a:accent5>
          <a:srgbClr val="AACCB1"/>
        </a:accent5>
        <a:accent6>
          <a:srgbClr val="0846E7"/>
        </a:accent6>
        <a:hlink>
          <a:srgbClr val="2E3F6B"/>
        </a:hlink>
        <a:folHlink>
          <a:srgbClr val="2E556B"/>
        </a:folHlink>
      </a:clrScheme>
      <a:clrMap bg1="lt1" tx1="dk1" bg2="lt2" tx2="dk2" accent1="accent1" accent2="accent2" accent3="accent3" accent4="accent4" accent5="accent5" accent6="accent6" hlink="hlink" folHlink="folHlink"/>
    </a:extraClrScheme>
    <a:extraClrScheme>
      <a:clrScheme name="Office-téma 3">
        <a:dk1>
          <a:srgbClr val="000000"/>
        </a:dk1>
        <a:lt1>
          <a:srgbClr val="B0E2FF"/>
        </a:lt1>
        <a:dk2>
          <a:srgbClr val="000000"/>
        </a:dk2>
        <a:lt2>
          <a:srgbClr val="B2B2B2"/>
        </a:lt2>
        <a:accent1>
          <a:srgbClr val="CC5A00"/>
        </a:accent1>
        <a:accent2>
          <a:srgbClr val="CC8600"/>
        </a:accent2>
        <a:accent3>
          <a:srgbClr val="D4EEFF"/>
        </a:accent3>
        <a:accent4>
          <a:srgbClr val="000000"/>
        </a:accent4>
        <a:accent5>
          <a:srgbClr val="E2B5AA"/>
        </a:accent5>
        <a:accent6>
          <a:srgbClr val="B97900"/>
        </a:accent6>
        <a:hlink>
          <a:srgbClr val="1E3947"/>
        </a:hlink>
        <a:folHlink>
          <a:srgbClr val="47241E"/>
        </a:folHlink>
      </a:clrScheme>
      <a:clrMap bg1="lt1" tx1="dk1" bg2="lt2" tx2="dk2" accent1="accent1" accent2="accent2" accent3="accent3" accent4="accent4" accent5="accent5" accent6="accent6" hlink="hlink" folHlink="folHlink"/>
    </a:extraClrScheme>
    <a:extraClrScheme>
      <a:clrScheme name="Office-téma 4">
        <a:dk1>
          <a:srgbClr val="000000"/>
        </a:dk1>
        <a:lt1>
          <a:srgbClr val="B0E2FF"/>
        </a:lt1>
        <a:dk2>
          <a:srgbClr val="000000"/>
        </a:dk2>
        <a:lt2>
          <a:srgbClr val="B2B2B2"/>
        </a:lt2>
        <a:accent1>
          <a:srgbClr val="CC5A00"/>
        </a:accent1>
        <a:accent2>
          <a:srgbClr val="C2CC00"/>
        </a:accent2>
        <a:accent3>
          <a:srgbClr val="D4EEFF"/>
        </a:accent3>
        <a:accent4>
          <a:srgbClr val="000000"/>
        </a:accent4>
        <a:accent5>
          <a:srgbClr val="E2B5AA"/>
        </a:accent5>
        <a:accent6>
          <a:srgbClr val="B0B900"/>
        </a:accent6>
        <a:hlink>
          <a:srgbClr val="1E3947"/>
        </a:hlink>
        <a:folHlink>
          <a:srgbClr val="4B2659"/>
        </a:folHlink>
      </a:clrScheme>
      <a:clrMap bg1="lt1" tx1="dk1" bg2="lt2" tx2="dk2" accent1="accent1" accent2="accent2" accent3="accent3" accent4="accent4" accent5="accent5" accent6="accent6" hlink="hlink" folHlink="folHlink"/>
    </a:extraClrScheme>
    <a:extraClrScheme>
      <a:clrScheme name="Office-téma 5">
        <a:dk1>
          <a:srgbClr val="000000"/>
        </a:dk1>
        <a:lt1>
          <a:srgbClr val="FFFFFF"/>
        </a:lt1>
        <a:dk2>
          <a:srgbClr val="000000"/>
        </a:dk2>
        <a:lt2>
          <a:srgbClr val="B2B2B2"/>
        </a:lt2>
        <a:accent1>
          <a:srgbClr val="4ABDFF"/>
        </a:accent1>
        <a:accent2>
          <a:srgbClr val="5499BF"/>
        </a:accent2>
        <a:accent3>
          <a:srgbClr val="FFFFFF"/>
        </a:accent3>
        <a:accent4>
          <a:srgbClr val="000000"/>
        </a:accent4>
        <a:accent5>
          <a:srgbClr val="B1DBFF"/>
        </a:accent5>
        <a:accent6>
          <a:srgbClr val="4B8AAD"/>
        </a:accent6>
        <a:hlink>
          <a:srgbClr val="006CAD"/>
        </a:hlink>
        <a:folHlink>
          <a:srgbClr val="164769"/>
        </a:folHlink>
      </a:clrScheme>
      <a:clrMap bg1="lt1" tx1="dk1" bg2="lt2" tx2="dk2" accent1="accent1" accent2="accent2" accent3="accent3" accent4="accent4" accent5="accent5" accent6="accent6" hlink="hlink" folHlink="folHlink"/>
    </a:extraClrScheme>
    <a:extraClrScheme>
      <a:clrScheme name="Office-téma 6">
        <a:dk1>
          <a:srgbClr val="000000"/>
        </a:dk1>
        <a:lt1>
          <a:srgbClr val="FFFFFF"/>
        </a:lt1>
        <a:dk2>
          <a:srgbClr val="000000"/>
        </a:dk2>
        <a:lt2>
          <a:srgbClr val="B2B2B2"/>
        </a:lt2>
        <a:accent1>
          <a:srgbClr val="149E4A"/>
        </a:accent1>
        <a:accent2>
          <a:srgbClr val="0A4EFF"/>
        </a:accent2>
        <a:accent3>
          <a:srgbClr val="FFFFFF"/>
        </a:accent3>
        <a:accent4>
          <a:srgbClr val="000000"/>
        </a:accent4>
        <a:accent5>
          <a:srgbClr val="AACCB1"/>
        </a:accent5>
        <a:accent6>
          <a:srgbClr val="0846E7"/>
        </a:accent6>
        <a:hlink>
          <a:srgbClr val="2E3F6B"/>
        </a:hlink>
        <a:folHlink>
          <a:srgbClr val="2E556B"/>
        </a:folHlink>
      </a:clrScheme>
      <a:clrMap bg1="lt1" tx1="dk1" bg2="lt2" tx2="dk2" accent1="accent1" accent2="accent2" accent3="accent3" accent4="accent4" accent5="accent5" accent6="accent6" hlink="hlink" folHlink="folHlink"/>
    </a:extraClrScheme>
    <a:extraClrScheme>
      <a:clrScheme name="Office-téma 7">
        <a:dk1>
          <a:srgbClr val="000000"/>
        </a:dk1>
        <a:lt1>
          <a:srgbClr val="FFFFFF"/>
        </a:lt1>
        <a:dk2>
          <a:srgbClr val="000000"/>
        </a:dk2>
        <a:lt2>
          <a:srgbClr val="B2B2B2"/>
        </a:lt2>
        <a:accent1>
          <a:srgbClr val="CC5A00"/>
        </a:accent1>
        <a:accent2>
          <a:srgbClr val="CC8600"/>
        </a:accent2>
        <a:accent3>
          <a:srgbClr val="FFFFFF"/>
        </a:accent3>
        <a:accent4>
          <a:srgbClr val="000000"/>
        </a:accent4>
        <a:accent5>
          <a:srgbClr val="E2B5AA"/>
        </a:accent5>
        <a:accent6>
          <a:srgbClr val="B97900"/>
        </a:accent6>
        <a:hlink>
          <a:srgbClr val="1E3947"/>
        </a:hlink>
        <a:folHlink>
          <a:srgbClr val="47241E"/>
        </a:folHlink>
      </a:clrScheme>
      <a:clrMap bg1="lt1" tx1="dk1" bg2="lt2" tx2="dk2" accent1="accent1" accent2="accent2" accent3="accent3" accent4="accent4" accent5="accent5" accent6="accent6" hlink="hlink" folHlink="folHlink"/>
    </a:extraClrScheme>
    <a:extraClrScheme>
      <a:clrScheme name="Office-téma 8">
        <a:dk1>
          <a:srgbClr val="000000"/>
        </a:dk1>
        <a:lt1>
          <a:srgbClr val="FFFFFF"/>
        </a:lt1>
        <a:dk2>
          <a:srgbClr val="000000"/>
        </a:dk2>
        <a:lt2>
          <a:srgbClr val="B2B2B2"/>
        </a:lt2>
        <a:accent1>
          <a:srgbClr val="CC5A00"/>
        </a:accent1>
        <a:accent2>
          <a:srgbClr val="C2CC00"/>
        </a:accent2>
        <a:accent3>
          <a:srgbClr val="FFFFFF"/>
        </a:accent3>
        <a:accent4>
          <a:srgbClr val="000000"/>
        </a:accent4>
        <a:accent5>
          <a:srgbClr val="E2B5AA"/>
        </a:accent5>
        <a:accent6>
          <a:srgbClr val="B0B900"/>
        </a:accent6>
        <a:hlink>
          <a:srgbClr val="1E3947"/>
        </a:hlink>
        <a:folHlink>
          <a:srgbClr val="4B26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80</Template>
  <TotalTime>3347</TotalTime>
  <Words>762</Words>
  <Application>Microsoft Office PowerPoint</Application>
  <PresentationFormat>Diavetítés a képernyőre (4:3 oldalarány)</PresentationFormat>
  <Paragraphs>236</Paragraphs>
  <Slides>73</Slides>
  <Notes>1</Notes>
  <HiddenSlides>0</HiddenSlides>
  <MMClips>0</MMClips>
  <ScaleCrop>false</ScaleCrop>
  <HeadingPairs>
    <vt:vector size="6" baseType="variant">
      <vt:variant>
        <vt:lpstr>Használt betűtípusok</vt:lpstr>
      </vt:variant>
      <vt:variant>
        <vt:i4>5</vt:i4>
      </vt:variant>
      <vt:variant>
        <vt:lpstr>Téma</vt:lpstr>
      </vt:variant>
      <vt:variant>
        <vt:i4>2</vt:i4>
      </vt:variant>
      <vt:variant>
        <vt:lpstr>Diacímek</vt:lpstr>
      </vt:variant>
      <vt:variant>
        <vt:i4>73</vt:i4>
      </vt:variant>
    </vt:vector>
  </HeadingPairs>
  <TitlesOfParts>
    <vt:vector size="80" baseType="lpstr">
      <vt:lpstr>Arial</vt:lpstr>
      <vt:lpstr>Calibri</vt:lpstr>
      <vt:lpstr>Comic Sans MS</vt:lpstr>
      <vt:lpstr>Wingdings</vt:lpstr>
      <vt:lpstr>Wingdings 2</vt:lpstr>
      <vt:lpstr>80</vt:lpstr>
      <vt:lpstr>Office-téma</vt:lpstr>
      <vt:lpstr>Tisztelt Szülők, kedves gyerekek!</vt:lpstr>
      <vt:lpstr>Gyöngyösi  Arany János Általános Iskola</vt:lpstr>
      <vt:lpstr>A játszóudvar</vt:lpstr>
      <vt:lpstr>Az iskola „lakói”:</vt:lpstr>
      <vt:lpstr>Az iskola „lakói”:</vt:lpstr>
      <vt:lpstr>         …..és a felnőttek.</vt:lpstr>
      <vt:lpstr> Akik 16 tanteremben, 6 szaktanteremben, bontótermekben végzik közös munkájukat. Fizika-kémia terem </vt:lpstr>
      <vt:lpstr>                              Technika I.-II.</vt:lpstr>
      <vt:lpstr>Rajz                     </vt:lpstr>
      <vt:lpstr>Informatika terem</vt:lpstr>
      <vt:lpstr>                           Nyelvi labor</vt:lpstr>
      <vt:lpstr>                             Bontótermek</vt:lpstr>
      <vt:lpstr>    Tornaterem, tornaszoba</vt:lpstr>
      <vt:lpstr>          Kondicionáló terem</vt:lpstr>
      <vt:lpstr>          Kültéri kondicionáló gépek</vt:lpstr>
      <vt:lpstr>                          Fejlesztő szoba</vt:lpstr>
      <vt:lpstr>17 000 kötetes könyvtár</vt:lpstr>
      <vt:lpstr>Felújított mosdók</vt:lpstr>
      <vt:lpstr>Kiszolgáló helységek: orvosi szoba, ebédlő (tálaló konyhával), büfé</vt:lpstr>
      <vt:lpstr>PowerPoint-bemutató</vt:lpstr>
      <vt:lpstr>Pedagógiai program</vt:lpstr>
      <vt:lpstr>Nevelő-oktató munkánkban a 8 év során kiemelt figyelmet fordítunk:</vt:lpstr>
      <vt:lpstr>Mivel segítjük a munkát?</vt:lpstr>
      <vt:lpstr>Bekapcsolódunk különböző innovatív programokba</vt:lpstr>
      <vt:lpstr>Munka a tanórákon</vt:lpstr>
      <vt:lpstr>Munka a tanórákon</vt:lpstr>
      <vt:lpstr>Munka a tanórákon</vt:lpstr>
      <vt:lpstr>Munka a tanórákon</vt:lpstr>
      <vt:lpstr>Munka a tanórákon</vt:lpstr>
      <vt:lpstr>Munka a tanórákon</vt:lpstr>
      <vt:lpstr>Munka a tanórákon</vt:lpstr>
      <vt:lpstr>Munka a tanórákon</vt:lpstr>
      <vt:lpstr>Munka a tanórákon</vt:lpstr>
      <vt:lpstr>Munka a tanórákon</vt:lpstr>
      <vt:lpstr>Munka a tanórákon</vt:lpstr>
      <vt:lpstr>Pályaorientációs nap</vt:lpstr>
      <vt:lpstr>Szakmák megismerése</vt:lpstr>
      <vt:lpstr>  Digitális témahét  </vt:lpstr>
      <vt:lpstr>   </vt:lpstr>
      <vt:lpstr>Fenntarthatósági témahét</vt:lpstr>
      <vt:lpstr>Bűvösvölgy  Médiaértés Központ</vt:lpstr>
      <vt:lpstr>…és tanórákon kívül</vt:lpstr>
      <vt:lpstr>…és tanórákon kívül</vt:lpstr>
      <vt:lpstr>…és tanórákon kívül</vt:lpstr>
      <vt:lpstr>…és tanórákon kívül</vt:lpstr>
      <vt:lpstr>…és tanórákon kívül</vt:lpstr>
      <vt:lpstr>…és tanórákon kívül</vt:lpstr>
      <vt:lpstr>     Szakkörökön</vt:lpstr>
      <vt:lpstr>Paletta</vt:lpstr>
      <vt:lpstr>Sakk</vt:lpstr>
      <vt:lpstr>Pantomim</vt:lpstr>
      <vt:lpstr>Modern tánc</vt:lpstr>
      <vt:lpstr>Ápoljuk hagyományainkat</vt:lpstr>
      <vt:lpstr>  Farsang alsó- felső tagozat                           tagozat</vt:lpstr>
      <vt:lpstr>Ünnepi megemlékezések</vt:lpstr>
      <vt:lpstr>Alapítványi bál</vt:lpstr>
      <vt:lpstr>Arany Gála </vt:lpstr>
      <vt:lpstr>Arany Gála </vt:lpstr>
      <vt:lpstr>            Táborok</vt:lpstr>
      <vt:lpstr>Utazást szervezünk angol és német nyelvterületre</vt:lpstr>
      <vt:lpstr>Pályázataink</vt:lpstr>
      <vt:lpstr>Iskolánk munkájának elismerése</vt:lpstr>
      <vt:lpstr>ALSÓ TAGOZAT</vt:lpstr>
      <vt:lpstr>Gondolkodva, játékosan                az első héten is</vt:lpstr>
      <vt:lpstr>Miben más a témahét?              - Zökkenőmentes átmenet                              az oviból az iskolába</vt:lpstr>
      <vt:lpstr>Mi a témahét célja?</vt:lpstr>
      <vt:lpstr>Képességfejlesztő sakk                                1-2.osztályban</vt:lpstr>
      <vt:lpstr>Napirend</vt:lpstr>
      <vt:lpstr>A napközi         feladatai</vt:lpstr>
      <vt:lpstr>Napközis -programjaink alsóban</vt:lpstr>
      <vt:lpstr>   „A legtöbb, amit a gyerekeinknek adhatunk: gyökerek és szárnyak.”                   Johann Wolfgang von Goethe</vt:lpstr>
      <vt:lpstr>Segítség a beiratkozáshoz</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NAME</dc:title>
  <dc:creator>Windows-felhasználó</dc:creator>
  <cp:lastModifiedBy>Andrea Juhászné Dafkó</cp:lastModifiedBy>
  <cp:revision>159</cp:revision>
  <dcterms:created xsi:type="dcterms:W3CDTF">2017-03-27T15:03:32Z</dcterms:created>
  <dcterms:modified xsi:type="dcterms:W3CDTF">2021-04-11T06:37:43Z</dcterms:modified>
</cp:coreProperties>
</file>